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A2843EA2-B7A8-40E0-8643-3C845B00A03D}"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C34E1A44-03B8-4E31-8897-EE52B06832E0}"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A9BFE845-166F-4370-B463-1C2FB630B831}"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mailto:lgg@cs.ntust.edu.tw" TargetMode="Externa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5"/>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6"/>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投影片編號版面配置區 5"/>
          <p:cNvSpPr>
            <a:spLocks noGrp="1"/>
          </p:cNvSpPr>
          <p:nvPr>
            <p:ph type="sldNum" sz="quarter" idx="12"/>
          </p:nvPr>
        </p:nvSpPr>
        <p:spPr/>
        <p:txBody>
          <a:bodyPr/>
          <a:lstStyle/>
          <a:p>
            <a:pPr>
              <a:defRPr/>
            </a:pPr>
            <a:fld id="{32755105-E0BB-44FE-9370-B661E47572F0}" type="slidenum">
              <a:rPr lang="en-US" altLang="zh-TW"/>
              <a:pPr>
                <a:defRPr/>
              </a:pPr>
              <a:t>1</a:t>
            </a:fld>
            <a:endParaRPr lang="en-US" altLang="zh-TW"/>
          </a:p>
        </p:txBody>
      </p:sp>
      <p:sp>
        <p:nvSpPr>
          <p:cNvPr id="1935362" name="Rectangle 2"/>
          <p:cNvSpPr>
            <a:spLocks noGrp="1" noChangeArrowheads="1"/>
          </p:cNvSpPr>
          <p:nvPr>
            <p:ph type="title"/>
          </p:nvPr>
        </p:nvSpPr>
        <p:spPr>
          <a:xfrm>
            <a:off x="457200" y="0"/>
            <a:ext cx="7772400" cy="1066800"/>
          </a:xfrm>
        </p:spPr>
        <p:txBody>
          <a:bodyPr/>
          <a:lstStyle/>
          <a:p>
            <a:pPr eaLnBrk="1" hangingPunct="1">
              <a:defRPr/>
            </a:pPr>
            <a:r>
              <a:rPr lang="zh-TW" altLang="en-US" smtClean="0">
                <a:solidFill>
                  <a:schemeClr val="tx1"/>
                </a:solidFill>
                <a:latin typeface="標楷體" pitchFamily="65" charset="-120"/>
              </a:rPr>
              <a:t>你的產業特質？</a:t>
            </a:r>
            <a:endParaRPr lang="zh-TW" altLang="en-US" sz="2000" smtClean="0">
              <a:solidFill>
                <a:srgbClr val="FF3300"/>
              </a:solidFill>
              <a:latin typeface="標楷體" pitchFamily="65" charset="-120"/>
            </a:endParaRPr>
          </a:p>
        </p:txBody>
      </p:sp>
      <p:graphicFrame>
        <p:nvGraphicFramePr>
          <p:cNvPr id="1935423" name="Group 63"/>
          <p:cNvGraphicFramePr>
            <a:graphicFrameLocks noGrp="1"/>
          </p:cNvGraphicFramePr>
          <p:nvPr/>
        </p:nvGraphicFramePr>
        <p:xfrm>
          <a:off x="381000" y="1295400"/>
          <a:ext cx="8534400" cy="5419090"/>
        </p:xfrm>
        <a:graphic>
          <a:graphicData uri="http://schemas.openxmlformats.org/drawingml/2006/table">
            <a:tbl>
              <a:tblPr/>
              <a:tblGrid>
                <a:gridCol w="7010400"/>
                <a:gridCol w="762000"/>
                <a:gridCol w="762000"/>
              </a:tblGrid>
              <a:tr h="369888">
                <a:tc gridSpan="3">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第一份問卷用以界定底線，以決定你的產業在變成</a:t>
                      </a:r>
                      <a:r>
                        <a:rPr kumimoji="1" lang="zh-TW" altLang="en-US" sz="2000" b="0" i="0" u="none" strike="noStrike" cap="none" normalizeH="0" baseline="0" smtClean="0">
                          <a:ln>
                            <a:noFill/>
                          </a:ln>
                          <a:solidFill>
                            <a:srgbClr val="FFFF00"/>
                          </a:solidFill>
                          <a:effectLst/>
                          <a:latin typeface="標楷體" pitchFamily="65" charset="-120"/>
                          <a:ea typeface="標楷體" pitchFamily="65" charset="-120"/>
                        </a:rPr>
                        <a:t>「資訊時代」企業模式上已經進行到何種程度，並評估在你的產業裡，為了提供具有競爭力的產品和服務，需要的改變和改變的速度。</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cap="flat">
                      <a:noFill/>
                    </a:lnL>
                    <a:lnR cap="flat">
                      <a:noFill/>
                    </a:lnR>
                    <a:lnT cap="flat">
                      <a:noFill/>
                    </a:lnT>
                    <a:lnB>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r>
              <a:tr h="342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1.</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我的產業中，很多公司正經歷重大的組織改變</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2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2.</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我的產業若不大量運用電腦沒辦法運作</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131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3.</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我們在全球幾乎都有供應商與顧客</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2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4.</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新產品上市所需時間只有十年前的一半</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2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5.</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外包</a:t>
                      </a: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將內部工作交由其他公司作</a:t>
                      </a: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在我的產業很普遍</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131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6.</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競爭者通常知道我們在做什麼，我們也知道競爭者在做什麼</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2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7.</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我的產業中，許多人透過網際網路進行溝通</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29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8.</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我的產業所提供產品的數量最近暴增</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4131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9.</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最近我的產業有新成立的公司加入競爭行列</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10.</a:t>
                      </a: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我的產業中，大公司正在收購小公司</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非</a:t>
                      </a:r>
                    </a:p>
                  </a:txBody>
                  <a:tcPr horzOverflow="overflow">
                    <a:lnL>
                      <a:noFill/>
                    </a:lnL>
                    <a:lnR cap="flat">
                      <a:noFill/>
                    </a:lnR>
                    <a:lnT>
                      <a:noFill/>
                    </a:lnT>
                    <a:lnB>
                      <a:noFill/>
                    </a:lnB>
                    <a:lnTlToBr>
                      <a:noFill/>
                    </a:lnTlToBr>
                    <a:lnBlToTr>
                      <a:noFill/>
                    </a:lnBlToTr>
                    <a:solidFill>
                      <a:schemeClr val="bg2"/>
                    </a:solidFill>
                  </a:tcPr>
                </a:tc>
              </a:tr>
              <a:tr h="369888">
                <a:tc gridSpan="3">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電子精英，天下</a:t>
                      </a:r>
                    </a:p>
                  </a:txBody>
                  <a:tcPr horzOverflow="overflow">
                    <a:lnL cap="flat">
                      <a:noFill/>
                    </a:lnL>
                    <a:lnR cap="flat">
                      <a:noFill/>
                    </a:lnR>
                    <a:lnT>
                      <a:noFill/>
                    </a:lnT>
                    <a:lnB cap="flat">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r>
            </a:tbl>
          </a:graphicData>
        </a:graphic>
      </p:graphicFrame>
      <p:sp>
        <p:nvSpPr>
          <p:cNvPr id="331813" name="Text Box 62"/>
          <p:cNvSpPr txBox="1">
            <a:spLocks noChangeArrowheads="1"/>
          </p:cNvSpPr>
          <p:nvPr/>
        </p:nvSpPr>
        <p:spPr bwMode="auto">
          <a:xfrm>
            <a:off x="381000" y="838200"/>
            <a:ext cx="3232150" cy="396875"/>
          </a:xfrm>
          <a:prstGeom prst="rect">
            <a:avLst/>
          </a:prstGeom>
          <a:noFill/>
          <a:ln w="9525">
            <a:noFill/>
            <a:miter lim="800000"/>
            <a:headEnd/>
            <a:tailEnd/>
          </a:ln>
        </p:spPr>
        <p:txBody>
          <a:bodyPr wrap="none">
            <a:spAutoFit/>
          </a:bodyPr>
          <a:lstStyle/>
          <a:p>
            <a:pPr algn="l">
              <a:spcBef>
                <a:spcPct val="50000"/>
              </a:spcBef>
            </a:pPr>
            <a:r>
              <a:rPr lang="zh-TW" altLang="en-US" sz="2000" b="1">
                <a:solidFill>
                  <a:srgbClr val="FF3300"/>
                </a:solidFill>
                <a:latin typeface="標楷體" pitchFamily="65" charset="-120"/>
                <a:ea typeface="標楷體" pitchFamily="65" charset="-120"/>
              </a:rPr>
              <a:t>問卷一：你的產業在哪裡？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354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投影片編號版面配置區 5"/>
          <p:cNvSpPr>
            <a:spLocks noGrp="1"/>
          </p:cNvSpPr>
          <p:nvPr>
            <p:ph type="sldNum" sz="quarter" idx="12"/>
          </p:nvPr>
        </p:nvSpPr>
        <p:spPr/>
        <p:txBody>
          <a:bodyPr/>
          <a:lstStyle/>
          <a:p>
            <a:pPr>
              <a:defRPr/>
            </a:pPr>
            <a:fld id="{3B17FDFD-F2BC-49B7-A17E-3B2BE3C94AE0}" type="slidenum">
              <a:rPr lang="en-US" altLang="zh-TW"/>
              <a:pPr>
                <a:defRPr/>
              </a:pPr>
              <a:t>10</a:t>
            </a:fld>
            <a:endParaRPr lang="en-US" altLang="zh-TW"/>
          </a:p>
        </p:txBody>
      </p:sp>
      <p:graphicFrame>
        <p:nvGraphicFramePr>
          <p:cNvPr id="1944578" name="Group 2"/>
          <p:cNvGraphicFramePr>
            <a:graphicFrameLocks noGrp="1"/>
          </p:cNvGraphicFramePr>
          <p:nvPr/>
        </p:nvGraphicFramePr>
        <p:xfrm>
          <a:off x="304800" y="533400"/>
          <a:ext cx="8458200" cy="6206300"/>
        </p:xfrm>
        <a:graphic>
          <a:graphicData uri="http://schemas.openxmlformats.org/drawingml/2006/table">
            <a:tbl>
              <a:tblPr/>
              <a:tblGrid>
                <a:gridCol w="5486400"/>
                <a:gridCol w="990600"/>
                <a:gridCol w="990600"/>
                <a:gridCol w="990600"/>
              </a:tblGrid>
              <a:tr h="369888">
                <a:tc gridSpan="4">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400" b="0" i="0" u="none" strike="noStrike" cap="none" normalizeH="0" baseline="0" smtClean="0">
                          <a:ln>
                            <a:noFill/>
                          </a:ln>
                          <a:solidFill>
                            <a:srgbClr val="FFFF00"/>
                          </a:solidFill>
                          <a:effectLst/>
                          <a:latin typeface="Arial" pitchFamily="34" charset="0"/>
                          <a:ea typeface="標楷體" pitchFamily="65" charset="-120"/>
                        </a:rPr>
                        <a:t>為估計你對組織的影響力，在下列問題適當的方格內畫記號：</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en-US" altLang="zh-TW" sz="24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cap="flat">
                      <a:noFill/>
                    </a:lnL>
                    <a:lnR cap="flat">
                      <a:noFill/>
                    </a:lnR>
                    <a:lnT cap="flat">
                      <a:noFill/>
                    </a:lnT>
                    <a:lnB>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業務上遇到困難的問題，人們會尋求你的建議嗎？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在私生活方面，人們尋求你的忠告嗎？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當你開始使用某個術語時，人們是否也跟著使用？</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你是否曾為同事舉辦社交活動？</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組織中許多人都與你有私交嗎？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人們認為你在自己的工作領域中是專家嗎？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4333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人們通常認為你有魅力和領導能力嗎？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人們通常認為你是長期忠誠的員工嗎？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2682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你認為同事真正尊重你的意見嗎？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你尊重同事的意見嗎？</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經常</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有時</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很少</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gridSpan="4">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endParaRPr kumimoji="0" lang="en-US" altLang="zh-TW" sz="2000" b="0" i="0" u="none" strike="noStrike" cap="none" normalizeH="0" baseline="0" smtClean="0">
                        <a:ln>
                          <a:noFill/>
                        </a:ln>
                        <a:solidFill>
                          <a:srgbClr val="FFFF00"/>
                        </a:solidFill>
                        <a:effectLst/>
                        <a:latin typeface="Arial" pitchFamily="34" charset="0"/>
                        <a:ea typeface="標楷體" pitchFamily="65" charset="-120"/>
                      </a:endParaRPr>
                    </a:p>
                    <a:p>
                      <a:pPr marL="0" marR="0" lvl="0" indent="0" algn="r" defTabSz="914400" rtl="0" eaLnBrk="0" fontAlgn="base" latinLnBrk="0" hangingPunct="0">
                        <a:lnSpc>
                          <a:spcPct val="10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電子精英，天下</a:t>
                      </a:r>
                    </a:p>
                  </a:txBody>
                  <a:tcPr horzOverflow="overflow">
                    <a:lnL cap="flat">
                      <a:noFill/>
                    </a:lnL>
                    <a:lnR cap="flat">
                      <a:noFill/>
                    </a:lnR>
                    <a:lnT>
                      <a:noFill/>
                    </a:lnT>
                    <a:lnB cap="flat">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4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BAD9530C-C799-47B2-9E1A-9C36A7FFC414}" type="slidenum">
              <a:rPr lang="en-US" altLang="zh-TW"/>
              <a:pPr>
                <a:defRPr/>
              </a:pPr>
              <a:t>11</a:t>
            </a:fld>
            <a:endParaRPr lang="en-US" altLang="zh-TW"/>
          </a:p>
        </p:txBody>
      </p:sp>
      <p:sp>
        <p:nvSpPr>
          <p:cNvPr id="342019" name="Text Box 2"/>
          <p:cNvSpPr txBox="1">
            <a:spLocks noChangeArrowheads="1"/>
          </p:cNvSpPr>
          <p:nvPr/>
        </p:nvSpPr>
        <p:spPr bwMode="auto">
          <a:xfrm>
            <a:off x="457200" y="228600"/>
            <a:ext cx="8458200" cy="1768475"/>
          </a:xfrm>
          <a:prstGeom prst="rect">
            <a:avLst/>
          </a:prstGeom>
          <a:noFill/>
          <a:ln w="9525">
            <a:noFill/>
            <a:miter lim="800000"/>
            <a:headEnd/>
            <a:tailEnd/>
          </a:ln>
        </p:spPr>
        <p:txBody>
          <a:bodyPr>
            <a:spAutoFit/>
          </a:bodyPr>
          <a:lstStyle/>
          <a:p>
            <a:pPr algn="l">
              <a:spcBef>
                <a:spcPct val="50000"/>
              </a:spcBef>
            </a:pPr>
            <a:r>
              <a:rPr lang="zh-TW" altLang="en-US" sz="2000" b="1">
                <a:solidFill>
                  <a:srgbClr val="FFFF00"/>
                </a:solidFill>
                <a:latin typeface="標楷體" pitchFamily="65" charset="-120"/>
                <a:ea typeface="標楷體" pitchFamily="65" charset="-120"/>
              </a:rPr>
              <a:t>「經常」的答案</a:t>
            </a:r>
            <a:r>
              <a:rPr kumimoji="0" lang="zh-TW" altLang="en-US" sz="2000" b="1">
                <a:solidFill>
                  <a:srgbClr val="FFFF00"/>
                </a:solidFill>
                <a:latin typeface="Times New Roman" pitchFamily="18" charset="0"/>
                <a:ea typeface="標楷體" pitchFamily="65" charset="-120"/>
              </a:rPr>
              <a:t>給十分，</a:t>
            </a:r>
            <a:r>
              <a:rPr lang="zh-TW" altLang="en-US" sz="2000" b="1">
                <a:solidFill>
                  <a:srgbClr val="FFFF00"/>
                </a:solidFill>
                <a:latin typeface="標楷體" pitchFamily="65" charset="-120"/>
                <a:ea typeface="標楷體" pitchFamily="65" charset="-120"/>
              </a:rPr>
              <a:t>「有時」給</a:t>
            </a:r>
            <a:r>
              <a:rPr kumimoji="0" lang="zh-TW" altLang="en-US" sz="2000" b="1">
                <a:solidFill>
                  <a:srgbClr val="FFFF00"/>
                </a:solidFill>
                <a:latin typeface="Times New Roman" pitchFamily="18" charset="0"/>
                <a:ea typeface="標楷體" pitchFamily="65" charset="-120"/>
              </a:rPr>
              <a:t>五分， </a:t>
            </a:r>
            <a:r>
              <a:rPr lang="zh-TW" altLang="en-US" sz="2000" b="1">
                <a:solidFill>
                  <a:srgbClr val="FFFF00"/>
                </a:solidFill>
                <a:latin typeface="標楷體" pitchFamily="65" charset="-120"/>
                <a:ea typeface="標楷體" pitchFamily="65" charset="-120"/>
              </a:rPr>
              <a:t>「很少」不給分</a:t>
            </a:r>
            <a:r>
              <a:rPr kumimoji="0" lang="zh-TW" altLang="en-US" sz="2000" b="1">
                <a:solidFill>
                  <a:srgbClr val="FFFF00"/>
                </a:solidFill>
                <a:latin typeface="Times New Roman" pitchFamily="18" charset="0"/>
                <a:ea typeface="標楷體" pitchFamily="65" charset="-120"/>
              </a:rPr>
              <a:t> 。</a:t>
            </a:r>
          </a:p>
          <a:p>
            <a:pPr algn="l">
              <a:spcBef>
                <a:spcPct val="50000"/>
              </a:spcBef>
            </a:pPr>
            <a:r>
              <a:rPr kumimoji="0" lang="zh-TW" altLang="en-US" sz="2000" b="1">
                <a:solidFill>
                  <a:srgbClr val="FFFF00"/>
                </a:solidFill>
                <a:latin typeface="Times New Roman" pitchFamily="18" charset="0"/>
                <a:ea typeface="標楷體" pitchFamily="65" charset="-120"/>
              </a:rPr>
              <a:t>　　　影響力評分：</a:t>
            </a:r>
          </a:p>
          <a:p>
            <a:pPr algn="l">
              <a:spcBef>
                <a:spcPct val="50000"/>
              </a:spcBef>
            </a:pPr>
            <a:endParaRPr kumimoji="0" lang="zh-TW" altLang="en-US" sz="2000" b="1">
              <a:solidFill>
                <a:srgbClr val="FFFF00"/>
              </a:solidFill>
              <a:latin typeface="Times New Roman" pitchFamily="18" charset="0"/>
              <a:ea typeface="標楷體" pitchFamily="65" charset="-120"/>
            </a:endParaRPr>
          </a:p>
          <a:p>
            <a:pPr algn="l">
              <a:spcBef>
                <a:spcPct val="50000"/>
              </a:spcBef>
            </a:pPr>
            <a:endParaRPr kumimoji="0" lang="en-US" altLang="zh-TW" sz="2000" b="1">
              <a:solidFill>
                <a:srgbClr val="FFFF00"/>
              </a:solidFill>
              <a:latin typeface="Times New Roman" pitchFamily="18" charset="0"/>
              <a:ea typeface="標楷體" pitchFamily="65" charset="-120"/>
            </a:endParaRPr>
          </a:p>
        </p:txBody>
      </p:sp>
      <p:sp>
        <p:nvSpPr>
          <p:cNvPr id="342020" name="Rectangle 3"/>
          <p:cNvSpPr>
            <a:spLocks noChangeArrowheads="1"/>
          </p:cNvSpPr>
          <p:nvPr/>
        </p:nvSpPr>
        <p:spPr bwMode="auto">
          <a:xfrm>
            <a:off x="2895600" y="685800"/>
            <a:ext cx="914400" cy="914400"/>
          </a:xfrm>
          <a:prstGeom prst="rect">
            <a:avLst/>
          </a:prstGeom>
          <a:noFill/>
          <a:ln w="28575">
            <a:solidFill>
              <a:srgbClr val="FFFF00"/>
            </a:solidFill>
            <a:miter lim="800000"/>
            <a:headEnd/>
            <a:tailEnd/>
          </a:ln>
        </p:spPr>
        <p:txBody>
          <a:bodyPr wrap="none" anchor="ctr"/>
          <a:lstStyle/>
          <a:p>
            <a:endParaRPr lang="zh-TW" altLang="en-US"/>
          </a:p>
        </p:txBody>
      </p:sp>
      <p:sp>
        <p:nvSpPr>
          <p:cNvPr id="1945604" name="Rectangle 4"/>
          <p:cNvSpPr>
            <a:spLocks noGrp="1" noChangeArrowheads="1"/>
          </p:cNvSpPr>
          <p:nvPr>
            <p:ph type="body" idx="1"/>
          </p:nvPr>
        </p:nvSpPr>
        <p:spPr>
          <a:xfrm>
            <a:off x="457200" y="1676400"/>
            <a:ext cx="8382000" cy="4876800"/>
          </a:xfrm>
          <a:noFill/>
        </p:spPr>
        <p:txBody>
          <a:bodyPr/>
          <a:lstStyle/>
          <a:p>
            <a:pPr eaLnBrk="1" hangingPunct="1">
              <a:lnSpc>
                <a:spcPct val="90000"/>
              </a:lnSpc>
              <a:buFontTx/>
              <a:buNone/>
            </a:pPr>
            <a:r>
              <a:rPr lang="zh-TW" altLang="en-US" sz="2400" b="1" smtClean="0">
                <a:solidFill>
                  <a:srgbClr val="FFFF00"/>
                </a:solidFill>
              </a:rPr>
              <a:t>你的個人評分：</a:t>
            </a:r>
          </a:p>
          <a:p>
            <a:pPr eaLnBrk="1" hangingPunct="1">
              <a:lnSpc>
                <a:spcPct val="90000"/>
              </a:lnSpc>
            </a:pPr>
            <a:r>
              <a:rPr lang="zh-TW" altLang="en-US" sz="2400" smtClean="0">
                <a:solidFill>
                  <a:srgbClr val="FFFF00"/>
                </a:solidFill>
              </a:rPr>
              <a:t>得分八十到一百顯示，你很有影響力</a:t>
            </a:r>
            <a:r>
              <a:rPr lang="zh-TW" altLang="en-US" sz="2400" smtClean="0">
                <a:solidFill>
                  <a:srgbClr val="FFFF00"/>
                </a:solidFill>
                <a:latin typeface="標楷體" pitchFamily="65" charset="-120"/>
              </a:rPr>
              <a:t>。人們將視你為典範，重視你的意見和感受。如果你企圖改變工作單位的文化，成功機率很大。</a:t>
            </a:r>
          </a:p>
          <a:p>
            <a:pPr eaLnBrk="1" hangingPunct="1">
              <a:lnSpc>
                <a:spcPct val="90000"/>
              </a:lnSpc>
            </a:pPr>
            <a:r>
              <a:rPr lang="zh-TW" altLang="en-US" sz="2400" smtClean="0">
                <a:solidFill>
                  <a:srgbClr val="FFFF00"/>
                </a:solidFill>
                <a:latin typeface="標楷體" pitchFamily="65" charset="-120"/>
              </a:rPr>
              <a:t>得分五十五到七十五顯示，你有中等程度的影響力，人們重視你的意見，但你需要他人的協助才能改變組織文化。</a:t>
            </a:r>
          </a:p>
          <a:p>
            <a:pPr eaLnBrk="1" hangingPunct="1">
              <a:lnSpc>
                <a:spcPct val="90000"/>
              </a:lnSpc>
            </a:pPr>
            <a:r>
              <a:rPr lang="zh-TW" altLang="en-US" sz="2400" smtClean="0">
                <a:solidFill>
                  <a:srgbClr val="FFFF00"/>
                </a:solidFill>
                <a:latin typeface="標楷體" pitchFamily="65" charset="-120"/>
              </a:rPr>
              <a:t>得分三十到五十顯示，你不宜嘗試改變文化，你能做的頂多只是支持他人所發起改革。</a:t>
            </a:r>
          </a:p>
          <a:p>
            <a:pPr eaLnBrk="1" hangingPunct="1">
              <a:lnSpc>
                <a:spcPct val="90000"/>
              </a:lnSpc>
            </a:pPr>
            <a:r>
              <a:rPr lang="zh-TW" altLang="en-US" sz="2400" smtClean="0">
                <a:solidFill>
                  <a:srgbClr val="FFFF00"/>
                </a:solidFill>
                <a:latin typeface="標楷體" pitchFamily="65" charset="-120"/>
              </a:rPr>
              <a:t>得分零到二十五顯示，你對組織幾乎沒有影響力。你的工作表現也許很好，但人們並不視你為領導者。這可能反映出你和其他人之間存有著距離。</a:t>
            </a:r>
          </a:p>
          <a:p>
            <a:pPr eaLnBrk="1" hangingPunct="1">
              <a:lnSpc>
                <a:spcPct val="90000"/>
              </a:lnSpc>
              <a:buFontTx/>
              <a:buNone/>
            </a:pPr>
            <a:endParaRPr lang="zh-TW" altLang="en-US" sz="2400" smtClean="0">
              <a:solidFill>
                <a:srgbClr val="FFFF00"/>
              </a:solidFill>
              <a:latin typeface="標楷體" pitchFamily="65" charset="-120"/>
            </a:endParaRPr>
          </a:p>
          <a:p>
            <a:pPr algn="r">
              <a:lnSpc>
                <a:spcPct val="90000"/>
              </a:lnSpc>
              <a:spcBef>
                <a:spcPct val="0"/>
              </a:spcBef>
              <a:buFontTx/>
              <a:buNone/>
            </a:pPr>
            <a:r>
              <a:rPr lang="zh-TW" altLang="en-US" sz="2000" smtClean="0">
                <a:solidFill>
                  <a:srgbClr val="FFFF00"/>
                </a:solidFill>
              </a:rPr>
              <a:t>電子精英，天下</a:t>
            </a:r>
            <a:endParaRPr lang="zh-TW" altLang="en-US" sz="2400" smtClean="0">
              <a:solidFill>
                <a:srgbClr val="FFFF00"/>
              </a:solidFill>
              <a:latin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0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投影片編號版面配置區 5"/>
          <p:cNvSpPr>
            <a:spLocks noGrp="1"/>
          </p:cNvSpPr>
          <p:nvPr>
            <p:ph type="sldNum" sz="quarter" idx="12"/>
          </p:nvPr>
        </p:nvSpPr>
        <p:spPr/>
        <p:txBody>
          <a:bodyPr/>
          <a:lstStyle/>
          <a:p>
            <a:pPr>
              <a:defRPr/>
            </a:pPr>
            <a:fld id="{C0113D86-E21D-4AB9-B31F-E4D90F5076BF}" type="slidenum">
              <a:rPr lang="en-US" altLang="zh-TW"/>
              <a:pPr>
                <a:defRPr/>
              </a:pPr>
              <a:t>12</a:t>
            </a:fld>
            <a:endParaRPr lang="en-US" altLang="zh-TW"/>
          </a:p>
        </p:txBody>
      </p:sp>
      <p:sp>
        <p:nvSpPr>
          <p:cNvPr id="1946626" name="Rectangle 2"/>
          <p:cNvSpPr>
            <a:spLocks noGrp="1" noChangeArrowheads="1"/>
          </p:cNvSpPr>
          <p:nvPr>
            <p:ph type="title"/>
          </p:nvPr>
        </p:nvSpPr>
        <p:spPr/>
        <p:txBody>
          <a:bodyPr/>
          <a:lstStyle/>
          <a:p>
            <a:pPr eaLnBrk="1" hangingPunct="1">
              <a:defRPr/>
            </a:pPr>
            <a:r>
              <a:rPr lang="en-US" altLang="zh-TW" smtClean="0"/>
              <a:t>e</a:t>
            </a:r>
            <a:r>
              <a:rPr lang="zh-TW" altLang="en-US" smtClean="0"/>
              <a:t>化推動者與傳統推動者</a:t>
            </a:r>
          </a:p>
        </p:txBody>
      </p:sp>
      <p:sp>
        <p:nvSpPr>
          <p:cNvPr id="343044" name="Rectangle 3"/>
          <p:cNvSpPr>
            <a:spLocks noChangeArrowheads="1"/>
          </p:cNvSpPr>
          <p:nvPr/>
        </p:nvSpPr>
        <p:spPr bwMode="auto">
          <a:xfrm>
            <a:off x="1066800" y="2590800"/>
            <a:ext cx="3886200" cy="2286000"/>
          </a:xfrm>
          <a:prstGeom prst="rect">
            <a:avLst/>
          </a:prstGeom>
          <a:solidFill>
            <a:schemeClr val="tx1"/>
          </a:solidFill>
          <a:ln w="12700" cap="sq">
            <a:solidFill>
              <a:schemeClr val="tx1"/>
            </a:solidFill>
            <a:miter lim="800000"/>
            <a:headEnd type="none" w="sm" len="sm"/>
            <a:tailEnd type="none" w="sm" len="sm"/>
          </a:ln>
        </p:spPr>
        <p:txBody>
          <a:bodyPr wrap="none" anchor="ctr"/>
          <a:lstStyle/>
          <a:p>
            <a:endParaRPr lang="zh-TW" altLang="en-US"/>
          </a:p>
        </p:txBody>
      </p:sp>
      <p:sp>
        <p:nvSpPr>
          <p:cNvPr id="343045" name="Text Box 4"/>
          <p:cNvSpPr txBox="1">
            <a:spLocks noChangeArrowheads="1"/>
          </p:cNvSpPr>
          <p:nvPr/>
        </p:nvSpPr>
        <p:spPr bwMode="auto">
          <a:xfrm>
            <a:off x="2057400" y="1676400"/>
            <a:ext cx="1962150" cy="519113"/>
          </a:xfrm>
          <a:prstGeom prst="rect">
            <a:avLst/>
          </a:prstGeom>
          <a:solidFill>
            <a:srgbClr val="FF00FF"/>
          </a:solidFill>
          <a:ln w="12700" cap="sq">
            <a:noFill/>
            <a:miter lim="800000"/>
            <a:headEnd type="none" w="sm" len="sm"/>
            <a:tailEnd type="none" w="sm" len="sm"/>
          </a:ln>
        </p:spPr>
        <p:txBody>
          <a:bodyPr wrap="none">
            <a:spAutoFit/>
          </a:bodyPr>
          <a:lstStyle/>
          <a:p>
            <a:pPr algn="l">
              <a:spcBef>
                <a:spcPct val="20000"/>
              </a:spcBef>
            </a:pPr>
            <a:r>
              <a:rPr lang="zh-TW" altLang="en-US" sz="2800">
                <a:latin typeface="Times New Roman" pitchFamily="18" charset="0"/>
                <a:ea typeface="標楷體" pitchFamily="65" charset="-120"/>
              </a:rPr>
              <a:t>個人影響力</a:t>
            </a:r>
          </a:p>
        </p:txBody>
      </p:sp>
      <p:sp>
        <p:nvSpPr>
          <p:cNvPr id="343046" name="Text Box 5"/>
          <p:cNvSpPr txBox="1">
            <a:spLocks noChangeArrowheads="1"/>
          </p:cNvSpPr>
          <p:nvPr/>
        </p:nvSpPr>
        <p:spPr bwMode="auto">
          <a:xfrm>
            <a:off x="228600" y="2286000"/>
            <a:ext cx="533400" cy="2911475"/>
          </a:xfrm>
          <a:prstGeom prst="rect">
            <a:avLst/>
          </a:prstGeom>
          <a:solidFill>
            <a:srgbClr val="FF33CC"/>
          </a:solidFill>
          <a:ln w="12700" cap="sq">
            <a:noFill/>
            <a:miter lim="800000"/>
            <a:headEnd type="none" w="sm" len="sm"/>
            <a:tailEnd type="none" w="sm" len="sm"/>
          </a:ln>
        </p:spPr>
        <p:txBody>
          <a:bodyPr>
            <a:spAutoFit/>
          </a:bodyPr>
          <a:lstStyle/>
          <a:p>
            <a:pPr algn="l">
              <a:spcBef>
                <a:spcPct val="20000"/>
              </a:spcBef>
            </a:pPr>
            <a:r>
              <a:rPr lang="zh-TW" altLang="en-US" sz="2800">
                <a:latin typeface="Times New Roman" pitchFamily="18" charset="0"/>
                <a:ea typeface="標楷體" pitchFamily="65" charset="-120"/>
              </a:rPr>
              <a:t>個人</a:t>
            </a:r>
          </a:p>
          <a:p>
            <a:pPr algn="l">
              <a:spcBef>
                <a:spcPct val="20000"/>
              </a:spcBef>
            </a:pPr>
            <a:r>
              <a:rPr lang="zh-TW" altLang="en-US" sz="2800">
                <a:latin typeface="Times New Roman" pitchFamily="18" charset="0"/>
                <a:ea typeface="標楷體" pitchFamily="65" charset="-120"/>
              </a:rPr>
              <a:t> </a:t>
            </a:r>
            <a:r>
              <a:rPr lang="en-US" altLang="zh-TW" sz="2800">
                <a:latin typeface="Times New Roman" pitchFamily="18" charset="0"/>
                <a:ea typeface="標楷體" pitchFamily="65" charset="-120"/>
              </a:rPr>
              <a:t>e</a:t>
            </a:r>
          </a:p>
          <a:p>
            <a:pPr algn="l">
              <a:spcBef>
                <a:spcPct val="20000"/>
              </a:spcBef>
            </a:pPr>
            <a:r>
              <a:rPr lang="zh-TW" altLang="en-US" sz="2800">
                <a:latin typeface="Times New Roman" pitchFamily="18" charset="0"/>
                <a:ea typeface="標楷體" pitchFamily="65" charset="-120"/>
              </a:rPr>
              <a:t>特質</a:t>
            </a:r>
          </a:p>
          <a:p>
            <a:pPr algn="l">
              <a:spcBef>
                <a:spcPct val="20000"/>
              </a:spcBef>
            </a:pPr>
            <a:endParaRPr lang="en-US" altLang="zh-TW" sz="2800">
              <a:latin typeface="Times New Roman" pitchFamily="18" charset="0"/>
              <a:ea typeface="標楷體" pitchFamily="65" charset="-120"/>
            </a:endParaRPr>
          </a:p>
        </p:txBody>
      </p:sp>
      <p:sp>
        <p:nvSpPr>
          <p:cNvPr id="1946630" name="Text Box 6"/>
          <p:cNvSpPr txBox="1">
            <a:spLocks noChangeArrowheads="1"/>
          </p:cNvSpPr>
          <p:nvPr/>
        </p:nvSpPr>
        <p:spPr bwMode="auto">
          <a:xfrm>
            <a:off x="7010400" y="2816225"/>
            <a:ext cx="1763713" cy="519113"/>
          </a:xfrm>
          <a:prstGeom prst="rect">
            <a:avLst/>
          </a:prstGeom>
          <a:solidFill>
            <a:srgbClr val="00CC00"/>
          </a:solidFill>
          <a:ln w="12700" cap="sq">
            <a:noFill/>
            <a:miter lim="800000"/>
            <a:headEnd type="none" w="sm" len="sm"/>
            <a:tailEnd type="none" w="sm" len="sm"/>
          </a:ln>
        </p:spPr>
        <p:txBody>
          <a:bodyPr wrap="none">
            <a:spAutoFit/>
          </a:bodyPr>
          <a:lstStyle/>
          <a:p>
            <a:pPr algn="l">
              <a:spcBef>
                <a:spcPct val="20000"/>
              </a:spcBef>
            </a:pPr>
            <a:r>
              <a:rPr lang="en-US" altLang="zh-TW" sz="2800">
                <a:latin typeface="Times New Roman" pitchFamily="18" charset="0"/>
                <a:ea typeface="標楷體" pitchFamily="65" charset="-120"/>
              </a:rPr>
              <a:t>e</a:t>
            </a:r>
            <a:r>
              <a:rPr lang="zh-TW" altLang="en-US" sz="2800">
                <a:latin typeface="Times New Roman" pitchFamily="18" charset="0"/>
                <a:ea typeface="標楷體" pitchFamily="65" charset="-120"/>
              </a:rPr>
              <a:t>化推動者</a:t>
            </a:r>
          </a:p>
        </p:txBody>
      </p:sp>
      <p:sp>
        <p:nvSpPr>
          <p:cNvPr id="1946631" name="Text Box 7"/>
          <p:cNvSpPr txBox="1">
            <a:spLocks noChangeArrowheads="1"/>
          </p:cNvSpPr>
          <p:nvPr/>
        </p:nvSpPr>
        <p:spPr bwMode="auto">
          <a:xfrm>
            <a:off x="7010400" y="4114800"/>
            <a:ext cx="1962150" cy="519113"/>
          </a:xfrm>
          <a:prstGeom prst="rect">
            <a:avLst/>
          </a:prstGeom>
          <a:solidFill>
            <a:schemeClr val="bg2"/>
          </a:solidFill>
          <a:ln w="12700" cap="sq">
            <a:noFill/>
            <a:miter lim="800000"/>
            <a:headEnd type="none" w="sm" len="sm"/>
            <a:tailEnd type="none" w="sm" len="sm"/>
          </a:ln>
        </p:spPr>
        <p:txBody>
          <a:bodyPr wrap="none">
            <a:spAutoFit/>
          </a:bodyPr>
          <a:lstStyle/>
          <a:p>
            <a:pPr algn="l">
              <a:spcBef>
                <a:spcPct val="20000"/>
              </a:spcBef>
            </a:pPr>
            <a:r>
              <a:rPr lang="zh-TW" altLang="en-US" sz="2800">
                <a:latin typeface="Times New Roman" pitchFamily="18" charset="0"/>
                <a:ea typeface="標楷體" pitchFamily="65" charset="-120"/>
              </a:rPr>
              <a:t>傳統推動者</a:t>
            </a:r>
          </a:p>
        </p:txBody>
      </p:sp>
      <p:sp>
        <p:nvSpPr>
          <p:cNvPr id="343049" name="Rectangle 8"/>
          <p:cNvSpPr>
            <a:spLocks noChangeArrowheads="1"/>
          </p:cNvSpPr>
          <p:nvPr/>
        </p:nvSpPr>
        <p:spPr bwMode="auto">
          <a:xfrm>
            <a:off x="1995488" y="2376488"/>
            <a:ext cx="109537" cy="182562"/>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H</a:t>
            </a:r>
            <a:endParaRPr lang="en-US" altLang="zh-TW" sz="1200" b="1">
              <a:latin typeface="Times New Roman" pitchFamily="18" charset="0"/>
              <a:ea typeface="標楷體" pitchFamily="65" charset="-120"/>
            </a:endParaRPr>
          </a:p>
        </p:txBody>
      </p:sp>
      <p:sp>
        <p:nvSpPr>
          <p:cNvPr id="343050" name="Rectangle 9"/>
          <p:cNvSpPr>
            <a:spLocks noChangeArrowheads="1"/>
          </p:cNvSpPr>
          <p:nvPr/>
        </p:nvSpPr>
        <p:spPr bwMode="auto">
          <a:xfrm>
            <a:off x="3886200" y="2362200"/>
            <a:ext cx="93663"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L</a:t>
            </a:r>
            <a:endParaRPr lang="en-US" altLang="zh-TW" sz="1200" b="1">
              <a:latin typeface="Times New Roman" pitchFamily="18" charset="0"/>
              <a:ea typeface="標楷體" pitchFamily="65" charset="-120"/>
            </a:endParaRPr>
          </a:p>
        </p:txBody>
      </p:sp>
      <p:sp>
        <p:nvSpPr>
          <p:cNvPr id="343051" name="Line 10"/>
          <p:cNvSpPr>
            <a:spLocks noChangeShapeType="1"/>
          </p:cNvSpPr>
          <p:nvPr/>
        </p:nvSpPr>
        <p:spPr bwMode="auto">
          <a:xfrm>
            <a:off x="838200" y="2370138"/>
            <a:ext cx="3175" cy="1587"/>
          </a:xfrm>
          <a:prstGeom prst="line">
            <a:avLst/>
          </a:prstGeom>
          <a:noFill/>
          <a:ln w="0">
            <a:solidFill>
              <a:srgbClr val="000000"/>
            </a:solidFill>
            <a:round/>
            <a:headEnd/>
            <a:tailEnd/>
          </a:ln>
        </p:spPr>
        <p:txBody>
          <a:bodyPr/>
          <a:lstStyle/>
          <a:p>
            <a:endParaRPr lang="zh-TW" altLang="en-US"/>
          </a:p>
        </p:txBody>
      </p:sp>
      <p:sp>
        <p:nvSpPr>
          <p:cNvPr id="343052" name="Line 11"/>
          <p:cNvSpPr>
            <a:spLocks noChangeShapeType="1"/>
          </p:cNvSpPr>
          <p:nvPr/>
        </p:nvSpPr>
        <p:spPr bwMode="auto">
          <a:xfrm>
            <a:off x="838200" y="2370138"/>
            <a:ext cx="1588" cy="3175"/>
          </a:xfrm>
          <a:prstGeom prst="line">
            <a:avLst/>
          </a:prstGeom>
          <a:noFill/>
          <a:ln w="0">
            <a:solidFill>
              <a:srgbClr val="000000"/>
            </a:solidFill>
            <a:round/>
            <a:headEnd/>
            <a:tailEnd/>
          </a:ln>
        </p:spPr>
        <p:txBody>
          <a:bodyPr/>
          <a:lstStyle/>
          <a:p>
            <a:endParaRPr lang="zh-TW" altLang="en-US"/>
          </a:p>
        </p:txBody>
      </p:sp>
      <p:sp>
        <p:nvSpPr>
          <p:cNvPr id="343053" name="Line 12"/>
          <p:cNvSpPr>
            <a:spLocks noChangeShapeType="1"/>
          </p:cNvSpPr>
          <p:nvPr/>
        </p:nvSpPr>
        <p:spPr bwMode="auto">
          <a:xfrm>
            <a:off x="838200" y="2370138"/>
            <a:ext cx="3175" cy="1587"/>
          </a:xfrm>
          <a:prstGeom prst="line">
            <a:avLst/>
          </a:prstGeom>
          <a:noFill/>
          <a:ln w="0">
            <a:solidFill>
              <a:srgbClr val="000000"/>
            </a:solidFill>
            <a:round/>
            <a:headEnd/>
            <a:tailEnd/>
          </a:ln>
        </p:spPr>
        <p:txBody>
          <a:bodyPr/>
          <a:lstStyle/>
          <a:p>
            <a:endParaRPr lang="zh-TW" altLang="en-US"/>
          </a:p>
        </p:txBody>
      </p:sp>
      <p:sp>
        <p:nvSpPr>
          <p:cNvPr id="343054" name="Line 13"/>
          <p:cNvSpPr>
            <a:spLocks noChangeShapeType="1"/>
          </p:cNvSpPr>
          <p:nvPr/>
        </p:nvSpPr>
        <p:spPr bwMode="auto">
          <a:xfrm>
            <a:off x="838200" y="2370138"/>
            <a:ext cx="1588" cy="3175"/>
          </a:xfrm>
          <a:prstGeom prst="line">
            <a:avLst/>
          </a:prstGeom>
          <a:noFill/>
          <a:ln w="0">
            <a:solidFill>
              <a:srgbClr val="000000"/>
            </a:solidFill>
            <a:round/>
            <a:headEnd/>
            <a:tailEnd/>
          </a:ln>
        </p:spPr>
        <p:txBody>
          <a:bodyPr/>
          <a:lstStyle/>
          <a:p>
            <a:endParaRPr lang="zh-TW" altLang="en-US"/>
          </a:p>
        </p:txBody>
      </p:sp>
      <p:sp>
        <p:nvSpPr>
          <p:cNvPr id="343055" name="Line 14"/>
          <p:cNvSpPr>
            <a:spLocks noChangeShapeType="1"/>
          </p:cNvSpPr>
          <p:nvPr/>
        </p:nvSpPr>
        <p:spPr bwMode="auto">
          <a:xfrm>
            <a:off x="1042988" y="2370138"/>
            <a:ext cx="3175" cy="1587"/>
          </a:xfrm>
          <a:prstGeom prst="line">
            <a:avLst/>
          </a:prstGeom>
          <a:noFill/>
          <a:ln w="0">
            <a:solidFill>
              <a:srgbClr val="000000"/>
            </a:solidFill>
            <a:round/>
            <a:headEnd/>
            <a:tailEnd/>
          </a:ln>
        </p:spPr>
        <p:txBody>
          <a:bodyPr/>
          <a:lstStyle/>
          <a:p>
            <a:endParaRPr lang="zh-TW" altLang="en-US"/>
          </a:p>
        </p:txBody>
      </p:sp>
      <p:sp>
        <p:nvSpPr>
          <p:cNvPr id="343056" name="Line 15"/>
          <p:cNvSpPr>
            <a:spLocks noChangeShapeType="1"/>
          </p:cNvSpPr>
          <p:nvPr/>
        </p:nvSpPr>
        <p:spPr bwMode="auto">
          <a:xfrm>
            <a:off x="1042988" y="2370138"/>
            <a:ext cx="1587" cy="3175"/>
          </a:xfrm>
          <a:prstGeom prst="line">
            <a:avLst/>
          </a:prstGeom>
          <a:noFill/>
          <a:ln w="0">
            <a:solidFill>
              <a:srgbClr val="000000"/>
            </a:solidFill>
            <a:round/>
            <a:headEnd/>
            <a:tailEnd/>
          </a:ln>
        </p:spPr>
        <p:txBody>
          <a:bodyPr/>
          <a:lstStyle/>
          <a:p>
            <a:endParaRPr lang="zh-TW" altLang="en-US"/>
          </a:p>
        </p:txBody>
      </p:sp>
      <p:sp>
        <p:nvSpPr>
          <p:cNvPr id="343057" name="Line 16"/>
          <p:cNvSpPr>
            <a:spLocks noChangeShapeType="1"/>
          </p:cNvSpPr>
          <p:nvPr/>
        </p:nvSpPr>
        <p:spPr bwMode="auto">
          <a:xfrm>
            <a:off x="5229225" y="2370138"/>
            <a:ext cx="3175" cy="1587"/>
          </a:xfrm>
          <a:prstGeom prst="line">
            <a:avLst/>
          </a:prstGeom>
          <a:noFill/>
          <a:ln w="0">
            <a:solidFill>
              <a:srgbClr val="000000"/>
            </a:solidFill>
            <a:round/>
            <a:headEnd/>
            <a:tailEnd/>
          </a:ln>
        </p:spPr>
        <p:txBody>
          <a:bodyPr/>
          <a:lstStyle/>
          <a:p>
            <a:endParaRPr lang="zh-TW" altLang="en-US"/>
          </a:p>
        </p:txBody>
      </p:sp>
      <p:sp>
        <p:nvSpPr>
          <p:cNvPr id="343058" name="Line 17"/>
          <p:cNvSpPr>
            <a:spLocks noChangeShapeType="1"/>
          </p:cNvSpPr>
          <p:nvPr/>
        </p:nvSpPr>
        <p:spPr bwMode="auto">
          <a:xfrm>
            <a:off x="5229225" y="2370138"/>
            <a:ext cx="1588" cy="3175"/>
          </a:xfrm>
          <a:prstGeom prst="line">
            <a:avLst/>
          </a:prstGeom>
          <a:noFill/>
          <a:ln w="0">
            <a:solidFill>
              <a:srgbClr val="000000"/>
            </a:solidFill>
            <a:round/>
            <a:headEnd/>
            <a:tailEnd/>
          </a:ln>
        </p:spPr>
        <p:txBody>
          <a:bodyPr/>
          <a:lstStyle/>
          <a:p>
            <a:endParaRPr lang="zh-TW" altLang="en-US"/>
          </a:p>
        </p:txBody>
      </p:sp>
      <p:sp>
        <p:nvSpPr>
          <p:cNvPr id="343059" name="Line 18"/>
          <p:cNvSpPr>
            <a:spLocks noChangeShapeType="1"/>
          </p:cNvSpPr>
          <p:nvPr/>
        </p:nvSpPr>
        <p:spPr bwMode="auto">
          <a:xfrm>
            <a:off x="5229225" y="2370138"/>
            <a:ext cx="3175" cy="1587"/>
          </a:xfrm>
          <a:prstGeom prst="line">
            <a:avLst/>
          </a:prstGeom>
          <a:noFill/>
          <a:ln w="0">
            <a:solidFill>
              <a:srgbClr val="000000"/>
            </a:solidFill>
            <a:round/>
            <a:headEnd/>
            <a:tailEnd/>
          </a:ln>
        </p:spPr>
        <p:txBody>
          <a:bodyPr/>
          <a:lstStyle/>
          <a:p>
            <a:endParaRPr lang="zh-TW" altLang="en-US"/>
          </a:p>
        </p:txBody>
      </p:sp>
      <p:sp>
        <p:nvSpPr>
          <p:cNvPr id="343060" name="Line 19"/>
          <p:cNvSpPr>
            <a:spLocks noChangeShapeType="1"/>
          </p:cNvSpPr>
          <p:nvPr/>
        </p:nvSpPr>
        <p:spPr bwMode="auto">
          <a:xfrm>
            <a:off x="5229225" y="2370138"/>
            <a:ext cx="1588" cy="3175"/>
          </a:xfrm>
          <a:prstGeom prst="line">
            <a:avLst/>
          </a:prstGeom>
          <a:noFill/>
          <a:ln w="0">
            <a:solidFill>
              <a:srgbClr val="000000"/>
            </a:solidFill>
            <a:round/>
            <a:headEnd/>
            <a:tailEnd/>
          </a:ln>
        </p:spPr>
        <p:txBody>
          <a:bodyPr/>
          <a:lstStyle/>
          <a:p>
            <a:endParaRPr lang="zh-TW" altLang="en-US"/>
          </a:p>
        </p:txBody>
      </p:sp>
      <p:sp>
        <p:nvSpPr>
          <p:cNvPr id="343061" name="Rectangle 20"/>
          <p:cNvSpPr>
            <a:spLocks noChangeArrowheads="1"/>
          </p:cNvSpPr>
          <p:nvPr/>
        </p:nvSpPr>
        <p:spPr bwMode="auto">
          <a:xfrm>
            <a:off x="895350" y="3022600"/>
            <a:ext cx="109538"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H</a:t>
            </a:r>
            <a:endParaRPr lang="en-US" altLang="zh-TW" sz="1200" b="1">
              <a:latin typeface="Times New Roman" pitchFamily="18" charset="0"/>
              <a:ea typeface="標楷體" pitchFamily="65" charset="-120"/>
            </a:endParaRPr>
          </a:p>
        </p:txBody>
      </p:sp>
      <p:sp>
        <p:nvSpPr>
          <p:cNvPr id="1946645" name="Rectangle 21"/>
          <p:cNvSpPr>
            <a:spLocks noChangeArrowheads="1"/>
          </p:cNvSpPr>
          <p:nvPr/>
        </p:nvSpPr>
        <p:spPr bwMode="auto">
          <a:xfrm>
            <a:off x="1258888" y="3068638"/>
            <a:ext cx="1368425"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1 e</a:t>
            </a:r>
            <a:r>
              <a:rPr lang="zh-TW" altLang="en-US" sz="2000">
                <a:solidFill>
                  <a:srgbClr val="000000"/>
                </a:solidFill>
                <a:ea typeface="標楷體" pitchFamily="65" charset="-120"/>
              </a:rPr>
              <a:t>化促動者</a:t>
            </a:r>
            <a:endParaRPr lang="zh-TW" altLang="en-US" sz="2000">
              <a:ea typeface="標楷體" pitchFamily="65" charset="-120"/>
            </a:endParaRPr>
          </a:p>
        </p:txBody>
      </p:sp>
      <p:sp>
        <p:nvSpPr>
          <p:cNvPr id="1946646" name="Rectangle 22"/>
          <p:cNvSpPr>
            <a:spLocks noChangeArrowheads="1"/>
          </p:cNvSpPr>
          <p:nvPr/>
        </p:nvSpPr>
        <p:spPr bwMode="auto">
          <a:xfrm>
            <a:off x="3232150" y="3063875"/>
            <a:ext cx="1368425"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2 e</a:t>
            </a:r>
            <a:r>
              <a:rPr lang="zh-TW" altLang="en-US" sz="2000">
                <a:solidFill>
                  <a:srgbClr val="000000"/>
                </a:solidFill>
                <a:ea typeface="標楷體" pitchFamily="65" charset="-120"/>
              </a:rPr>
              <a:t>化適應者</a:t>
            </a:r>
          </a:p>
        </p:txBody>
      </p:sp>
      <p:sp>
        <p:nvSpPr>
          <p:cNvPr id="343064" name="Rectangle 23"/>
          <p:cNvSpPr>
            <a:spLocks noChangeArrowheads="1"/>
          </p:cNvSpPr>
          <p:nvPr/>
        </p:nvSpPr>
        <p:spPr bwMode="auto">
          <a:xfrm>
            <a:off x="914400" y="4343400"/>
            <a:ext cx="93663"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L</a:t>
            </a:r>
          </a:p>
        </p:txBody>
      </p:sp>
      <p:sp>
        <p:nvSpPr>
          <p:cNvPr id="1946648" name="Rectangle 24"/>
          <p:cNvSpPr>
            <a:spLocks noChangeArrowheads="1"/>
          </p:cNvSpPr>
          <p:nvPr/>
        </p:nvSpPr>
        <p:spPr bwMode="auto">
          <a:xfrm>
            <a:off x="1258888" y="4310063"/>
            <a:ext cx="1550987"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3 </a:t>
            </a:r>
            <a:r>
              <a:rPr lang="zh-TW" altLang="en-US" sz="2000">
                <a:solidFill>
                  <a:srgbClr val="000000"/>
                </a:solidFill>
                <a:ea typeface="標楷體" pitchFamily="65" charset="-120"/>
              </a:rPr>
              <a:t>傳統影響者 </a:t>
            </a:r>
          </a:p>
        </p:txBody>
      </p:sp>
      <p:sp>
        <p:nvSpPr>
          <p:cNvPr id="1946649" name="Rectangle 25"/>
          <p:cNvSpPr>
            <a:spLocks noChangeArrowheads="1"/>
          </p:cNvSpPr>
          <p:nvPr/>
        </p:nvSpPr>
        <p:spPr bwMode="auto">
          <a:xfrm>
            <a:off x="3232150" y="4283075"/>
            <a:ext cx="1481138"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4 </a:t>
            </a:r>
            <a:r>
              <a:rPr lang="zh-TW" altLang="en-US" sz="2000">
                <a:solidFill>
                  <a:srgbClr val="000000"/>
                </a:solidFill>
                <a:ea typeface="標楷體" pitchFamily="65" charset="-120"/>
              </a:rPr>
              <a:t>傳統實踐者</a:t>
            </a:r>
            <a:endParaRPr lang="zh-TW" altLang="en-US" sz="2000">
              <a:ea typeface="標楷體" pitchFamily="65" charset="-120"/>
            </a:endParaRPr>
          </a:p>
        </p:txBody>
      </p:sp>
      <p:sp>
        <p:nvSpPr>
          <p:cNvPr id="343067" name="Line 26"/>
          <p:cNvSpPr>
            <a:spLocks noChangeShapeType="1"/>
          </p:cNvSpPr>
          <p:nvPr/>
        </p:nvSpPr>
        <p:spPr bwMode="auto">
          <a:xfrm>
            <a:off x="838200" y="3776663"/>
            <a:ext cx="3175" cy="1587"/>
          </a:xfrm>
          <a:prstGeom prst="line">
            <a:avLst/>
          </a:prstGeom>
          <a:noFill/>
          <a:ln w="0">
            <a:solidFill>
              <a:srgbClr val="000000"/>
            </a:solidFill>
            <a:round/>
            <a:headEnd/>
            <a:tailEnd/>
          </a:ln>
        </p:spPr>
        <p:txBody>
          <a:bodyPr/>
          <a:lstStyle/>
          <a:p>
            <a:endParaRPr lang="zh-TW" altLang="en-US"/>
          </a:p>
        </p:txBody>
      </p:sp>
      <p:sp>
        <p:nvSpPr>
          <p:cNvPr id="343068" name="Line 27"/>
          <p:cNvSpPr>
            <a:spLocks noChangeShapeType="1"/>
          </p:cNvSpPr>
          <p:nvPr/>
        </p:nvSpPr>
        <p:spPr bwMode="auto">
          <a:xfrm>
            <a:off x="1042988" y="3776663"/>
            <a:ext cx="3175" cy="1587"/>
          </a:xfrm>
          <a:prstGeom prst="line">
            <a:avLst/>
          </a:prstGeom>
          <a:noFill/>
          <a:ln w="0">
            <a:solidFill>
              <a:srgbClr val="000000"/>
            </a:solidFill>
            <a:round/>
            <a:headEnd/>
            <a:tailEnd/>
          </a:ln>
        </p:spPr>
        <p:txBody>
          <a:bodyPr/>
          <a:lstStyle/>
          <a:p>
            <a:endParaRPr lang="zh-TW" altLang="en-US"/>
          </a:p>
        </p:txBody>
      </p:sp>
      <p:sp>
        <p:nvSpPr>
          <p:cNvPr id="343069" name="Line 28"/>
          <p:cNvSpPr>
            <a:spLocks noChangeShapeType="1"/>
          </p:cNvSpPr>
          <p:nvPr/>
        </p:nvSpPr>
        <p:spPr bwMode="auto">
          <a:xfrm>
            <a:off x="5229225" y="3776663"/>
            <a:ext cx="1588" cy="4762"/>
          </a:xfrm>
          <a:prstGeom prst="line">
            <a:avLst/>
          </a:prstGeom>
          <a:noFill/>
          <a:ln w="0">
            <a:solidFill>
              <a:srgbClr val="000000"/>
            </a:solidFill>
            <a:round/>
            <a:headEnd/>
            <a:tailEnd/>
          </a:ln>
        </p:spPr>
        <p:txBody>
          <a:bodyPr/>
          <a:lstStyle/>
          <a:p>
            <a:endParaRPr lang="zh-TW" altLang="en-US"/>
          </a:p>
        </p:txBody>
      </p:sp>
      <p:sp>
        <p:nvSpPr>
          <p:cNvPr id="343070" name="Line 29"/>
          <p:cNvSpPr>
            <a:spLocks noChangeShapeType="1"/>
          </p:cNvSpPr>
          <p:nvPr/>
        </p:nvSpPr>
        <p:spPr bwMode="auto">
          <a:xfrm>
            <a:off x="838200" y="5018088"/>
            <a:ext cx="3175" cy="1587"/>
          </a:xfrm>
          <a:prstGeom prst="line">
            <a:avLst/>
          </a:prstGeom>
          <a:noFill/>
          <a:ln w="0">
            <a:solidFill>
              <a:srgbClr val="000000"/>
            </a:solidFill>
            <a:round/>
            <a:headEnd/>
            <a:tailEnd/>
          </a:ln>
        </p:spPr>
        <p:txBody>
          <a:bodyPr/>
          <a:lstStyle/>
          <a:p>
            <a:endParaRPr lang="zh-TW" altLang="en-US"/>
          </a:p>
        </p:txBody>
      </p:sp>
      <p:sp>
        <p:nvSpPr>
          <p:cNvPr id="343071" name="Line 30"/>
          <p:cNvSpPr>
            <a:spLocks noChangeShapeType="1"/>
          </p:cNvSpPr>
          <p:nvPr/>
        </p:nvSpPr>
        <p:spPr bwMode="auto">
          <a:xfrm>
            <a:off x="838200" y="5018088"/>
            <a:ext cx="1588" cy="3175"/>
          </a:xfrm>
          <a:prstGeom prst="line">
            <a:avLst/>
          </a:prstGeom>
          <a:noFill/>
          <a:ln w="0">
            <a:solidFill>
              <a:srgbClr val="000000"/>
            </a:solidFill>
            <a:round/>
            <a:headEnd/>
            <a:tailEnd/>
          </a:ln>
        </p:spPr>
        <p:txBody>
          <a:bodyPr/>
          <a:lstStyle/>
          <a:p>
            <a:endParaRPr lang="zh-TW" altLang="en-US"/>
          </a:p>
        </p:txBody>
      </p:sp>
      <p:sp>
        <p:nvSpPr>
          <p:cNvPr id="343072" name="Line 31"/>
          <p:cNvSpPr>
            <a:spLocks noChangeShapeType="1"/>
          </p:cNvSpPr>
          <p:nvPr/>
        </p:nvSpPr>
        <p:spPr bwMode="auto">
          <a:xfrm>
            <a:off x="838200" y="5018088"/>
            <a:ext cx="3175" cy="1587"/>
          </a:xfrm>
          <a:prstGeom prst="line">
            <a:avLst/>
          </a:prstGeom>
          <a:noFill/>
          <a:ln w="0">
            <a:solidFill>
              <a:srgbClr val="000000"/>
            </a:solidFill>
            <a:round/>
            <a:headEnd/>
            <a:tailEnd/>
          </a:ln>
        </p:spPr>
        <p:txBody>
          <a:bodyPr/>
          <a:lstStyle/>
          <a:p>
            <a:endParaRPr lang="zh-TW" altLang="en-US"/>
          </a:p>
        </p:txBody>
      </p:sp>
      <p:sp>
        <p:nvSpPr>
          <p:cNvPr id="343073" name="Line 32"/>
          <p:cNvSpPr>
            <a:spLocks noChangeShapeType="1"/>
          </p:cNvSpPr>
          <p:nvPr/>
        </p:nvSpPr>
        <p:spPr bwMode="auto">
          <a:xfrm>
            <a:off x="838200" y="5018088"/>
            <a:ext cx="1588" cy="3175"/>
          </a:xfrm>
          <a:prstGeom prst="line">
            <a:avLst/>
          </a:prstGeom>
          <a:noFill/>
          <a:ln w="0">
            <a:solidFill>
              <a:srgbClr val="000000"/>
            </a:solidFill>
            <a:round/>
            <a:headEnd/>
            <a:tailEnd/>
          </a:ln>
        </p:spPr>
        <p:txBody>
          <a:bodyPr/>
          <a:lstStyle/>
          <a:p>
            <a:endParaRPr lang="zh-TW" altLang="en-US"/>
          </a:p>
        </p:txBody>
      </p:sp>
      <p:sp>
        <p:nvSpPr>
          <p:cNvPr id="343074" name="Line 33"/>
          <p:cNvSpPr>
            <a:spLocks noChangeShapeType="1"/>
          </p:cNvSpPr>
          <p:nvPr/>
        </p:nvSpPr>
        <p:spPr bwMode="auto">
          <a:xfrm>
            <a:off x="1042988" y="5018088"/>
            <a:ext cx="3175" cy="1587"/>
          </a:xfrm>
          <a:prstGeom prst="line">
            <a:avLst/>
          </a:prstGeom>
          <a:noFill/>
          <a:ln w="0">
            <a:solidFill>
              <a:srgbClr val="000000"/>
            </a:solidFill>
            <a:round/>
            <a:headEnd/>
            <a:tailEnd/>
          </a:ln>
        </p:spPr>
        <p:txBody>
          <a:bodyPr/>
          <a:lstStyle/>
          <a:p>
            <a:endParaRPr lang="zh-TW" altLang="en-US"/>
          </a:p>
        </p:txBody>
      </p:sp>
      <p:sp>
        <p:nvSpPr>
          <p:cNvPr id="343075" name="Line 34"/>
          <p:cNvSpPr>
            <a:spLocks noChangeShapeType="1"/>
          </p:cNvSpPr>
          <p:nvPr/>
        </p:nvSpPr>
        <p:spPr bwMode="auto">
          <a:xfrm>
            <a:off x="1042988" y="5018088"/>
            <a:ext cx="1587" cy="3175"/>
          </a:xfrm>
          <a:prstGeom prst="line">
            <a:avLst/>
          </a:prstGeom>
          <a:noFill/>
          <a:ln w="0">
            <a:solidFill>
              <a:srgbClr val="000000"/>
            </a:solidFill>
            <a:round/>
            <a:headEnd/>
            <a:tailEnd/>
          </a:ln>
        </p:spPr>
        <p:txBody>
          <a:bodyPr/>
          <a:lstStyle/>
          <a:p>
            <a:endParaRPr lang="zh-TW" altLang="en-US"/>
          </a:p>
        </p:txBody>
      </p:sp>
      <p:sp>
        <p:nvSpPr>
          <p:cNvPr id="343076" name="Line 35"/>
          <p:cNvSpPr>
            <a:spLocks noChangeShapeType="1"/>
          </p:cNvSpPr>
          <p:nvPr/>
        </p:nvSpPr>
        <p:spPr bwMode="auto">
          <a:xfrm>
            <a:off x="3027363" y="5018088"/>
            <a:ext cx="4762" cy="1587"/>
          </a:xfrm>
          <a:prstGeom prst="line">
            <a:avLst/>
          </a:prstGeom>
          <a:noFill/>
          <a:ln w="0">
            <a:solidFill>
              <a:srgbClr val="000000"/>
            </a:solidFill>
            <a:round/>
            <a:headEnd/>
            <a:tailEnd/>
          </a:ln>
        </p:spPr>
        <p:txBody>
          <a:bodyPr/>
          <a:lstStyle/>
          <a:p>
            <a:endParaRPr lang="zh-TW" altLang="en-US"/>
          </a:p>
        </p:txBody>
      </p:sp>
      <p:sp>
        <p:nvSpPr>
          <p:cNvPr id="343077" name="Line 36"/>
          <p:cNvSpPr>
            <a:spLocks noChangeShapeType="1"/>
          </p:cNvSpPr>
          <p:nvPr/>
        </p:nvSpPr>
        <p:spPr bwMode="auto">
          <a:xfrm>
            <a:off x="3027363" y="5018088"/>
            <a:ext cx="1587" cy="3175"/>
          </a:xfrm>
          <a:prstGeom prst="line">
            <a:avLst/>
          </a:prstGeom>
          <a:noFill/>
          <a:ln w="0">
            <a:solidFill>
              <a:srgbClr val="000000"/>
            </a:solidFill>
            <a:round/>
            <a:headEnd/>
            <a:tailEnd/>
          </a:ln>
        </p:spPr>
        <p:txBody>
          <a:bodyPr/>
          <a:lstStyle/>
          <a:p>
            <a:endParaRPr lang="zh-TW" altLang="en-US"/>
          </a:p>
        </p:txBody>
      </p:sp>
      <p:sp>
        <p:nvSpPr>
          <p:cNvPr id="343078" name="Line 37"/>
          <p:cNvSpPr>
            <a:spLocks noChangeShapeType="1"/>
          </p:cNvSpPr>
          <p:nvPr/>
        </p:nvSpPr>
        <p:spPr bwMode="auto">
          <a:xfrm>
            <a:off x="5229225" y="5018088"/>
            <a:ext cx="3175" cy="1587"/>
          </a:xfrm>
          <a:prstGeom prst="line">
            <a:avLst/>
          </a:prstGeom>
          <a:noFill/>
          <a:ln w="0">
            <a:solidFill>
              <a:srgbClr val="000000"/>
            </a:solidFill>
            <a:round/>
            <a:headEnd/>
            <a:tailEnd/>
          </a:ln>
        </p:spPr>
        <p:txBody>
          <a:bodyPr/>
          <a:lstStyle/>
          <a:p>
            <a:endParaRPr lang="zh-TW" altLang="en-US"/>
          </a:p>
        </p:txBody>
      </p:sp>
      <p:sp>
        <p:nvSpPr>
          <p:cNvPr id="343079" name="Line 38"/>
          <p:cNvSpPr>
            <a:spLocks noChangeShapeType="1"/>
          </p:cNvSpPr>
          <p:nvPr/>
        </p:nvSpPr>
        <p:spPr bwMode="auto">
          <a:xfrm>
            <a:off x="5229225" y="5018088"/>
            <a:ext cx="1588" cy="3175"/>
          </a:xfrm>
          <a:prstGeom prst="line">
            <a:avLst/>
          </a:prstGeom>
          <a:noFill/>
          <a:ln w="0">
            <a:solidFill>
              <a:srgbClr val="000000"/>
            </a:solidFill>
            <a:round/>
            <a:headEnd/>
            <a:tailEnd/>
          </a:ln>
        </p:spPr>
        <p:txBody>
          <a:bodyPr/>
          <a:lstStyle/>
          <a:p>
            <a:endParaRPr lang="zh-TW" altLang="en-US"/>
          </a:p>
        </p:txBody>
      </p:sp>
      <p:sp>
        <p:nvSpPr>
          <p:cNvPr id="343080" name="Line 39"/>
          <p:cNvSpPr>
            <a:spLocks noChangeShapeType="1"/>
          </p:cNvSpPr>
          <p:nvPr/>
        </p:nvSpPr>
        <p:spPr bwMode="auto">
          <a:xfrm>
            <a:off x="5229225" y="5018088"/>
            <a:ext cx="3175" cy="1587"/>
          </a:xfrm>
          <a:prstGeom prst="line">
            <a:avLst/>
          </a:prstGeom>
          <a:noFill/>
          <a:ln w="0">
            <a:solidFill>
              <a:srgbClr val="000000"/>
            </a:solidFill>
            <a:round/>
            <a:headEnd/>
            <a:tailEnd/>
          </a:ln>
        </p:spPr>
        <p:txBody>
          <a:bodyPr/>
          <a:lstStyle/>
          <a:p>
            <a:endParaRPr lang="zh-TW" altLang="en-US"/>
          </a:p>
        </p:txBody>
      </p:sp>
      <p:sp>
        <p:nvSpPr>
          <p:cNvPr id="343081" name="Line 40"/>
          <p:cNvSpPr>
            <a:spLocks noChangeShapeType="1"/>
          </p:cNvSpPr>
          <p:nvPr/>
        </p:nvSpPr>
        <p:spPr bwMode="auto">
          <a:xfrm>
            <a:off x="5229225" y="5018088"/>
            <a:ext cx="1588" cy="3175"/>
          </a:xfrm>
          <a:prstGeom prst="line">
            <a:avLst/>
          </a:prstGeom>
          <a:noFill/>
          <a:ln w="0">
            <a:solidFill>
              <a:srgbClr val="000000"/>
            </a:solidFill>
            <a:round/>
            <a:headEnd/>
            <a:tailEnd/>
          </a:ln>
        </p:spPr>
        <p:txBody>
          <a:bodyPr/>
          <a:lstStyle/>
          <a:p>
            <a:endParaRPr lang="zh-TW" altLang="en-US"/>
          </a:p>
        </p:txBody>
      </p:sp>
      <p:grpSp>
        <p:nvGrpSpPr>
          <p:cNvPr id="2" name="Group 41"/>
          <p:cNvGrpSpPr>
            <a:grpSpLocks/>
          </p:cNvGrpSpPr>
          <p:nvPr/>
        </p:nvGrpSpPr>
        <p:grpSpPr bwMode="auto">
          <a:xfrm>
            <a:off x="5622925" y="2630488"/>
            <a:ext cx="1235075" cy="569912"/>
            <a:chOff x="3542" y="1657"/>
            <a:chExt cx="778" cy="359"/>
          </a:xfrm>
        </p:grpSpPr>
        <p:sp>
          <p:nvSpPr>
            <p:cNvPr id="343089" name="AutoShape 42"/>
            <p:cNvSpPr>
              <a:spLocks noChangeArrowheads="1"/>
            </p:cNvSpPr>
            <p:nvPr/>
          </p:nvSpPr>
          <p:spPr bwMode="auto">
            <a:xfrm>
              <a:off x="3552" y="1872"/>
              <a:ext cx="768" cy="144"/>
            </a:xfrm>
            <a:prstGeom prst="rightArrow">
              <a:avLst>
                <a:gd name="adj1" fmla="val 50000"/>
                <a:gd name="adj2" fmla="val 133333"/>
              </a:avLst>
            </a:prstGeom>
            <a:solidFill>
              <a:srgbClr val="00CC00"/>
            </a:solidFill>
            <a:ln w="12700" cap="sq">
              <a:solidFill>
                <a:schemeClr val="tx1"/>
              </a:solidFill>
              <a:miter lim="800000"/>
              <a:headEnd type="none" w="sm" len="sm"/>
              <a:tailEnd type="none" w="sm" len="sm"/>
            </a:ln>
          </p:spPr>
          <p:txBody>
            <a:bodyPr wrap="none" anchor="ctr"/>
            <a:lstStyle/>
            <a:p>
              <a:endParaRPr lang="zh-TW" altLang="en-US"/>
            </a:p>
          </p:txBody>
        </p:sp>
        <p:sp>
          <p:nvSpPr>
            <p:cNvPr id="343090" name="Text Box 43"/>
            <p:cNvSpPr txBox="1">
              <a:spLocks noChangeArrowheads="1"/>
            </p:cNvSpPr>
            <p:nvPr/>
          </p:nvSpPr>
          <p:spPr bwMode="auto">
            <a:xfrm>
              <a:off x="3542" y="1657"/>
              <a:ext cx="116" cy="231"/>
            </a:xfrm>
            <a:prstGeom prst="rect">
              <a:avLst/>
            </a:prstGeom>
            <a:noFill/>
            <a:ln w="12700" cap="sq">
              <a:noFill/>
              <a:miter lim="800000"/>
              <a:headEnd type="none" w="sm" len="sm"/>
              <a:tailEnd type="none" w="sm" len="sm"/>
            </a:ln>
          </p:spPr>
          <p:txBody>
            <a:bodyPr wrap="none">
              <a:spAutoFit/>
            </a:bodyPr>
            <a:lstStyle/>
            <a:p>
              <a:pPr algn="l">
                <a:spcBef>
                  <a:spcPct val="20000"/>
                </a:spcBef>
              </a:pPr>
              <a:endParaRPr lang="zh-TW" altLang="zh-TW">
                <a:latin typeface="Times New Roman" pitchFamily="18" charset="0"/>
                <a:ea typeface="標楷體" pitchFamily="65" charset="-120"/>
              </a:endParaRPr>
            </a:p>
          </p:txBody>
        </p:sp>
      </p:grpSp>
      <p:grpSp>
        <p:nvGrpSpPr>
          <p:cNvPr id="3" name="Group 44"/>
          <p:cNvGrpSpPr>
            <a:grpSpLocks/>
          </p:cNvGrpSpPr>
          <p:nvPr/>
        </p:nvGrpSpPr>
        <p:grpSpPr bwMode="auto">
          <a:xfrm>
            <a:off x="5638800" y="3886200"/>
            <a:ext cx="1219200" cy="608013"/>
            <a:chOff x="3552" y="2641"/>
            <a:chExt cx="768" cy="383"/>
          </a:xfrm>
        </p:grpSpPr>
        <p:sp>
          <p:nvSpPr>
            <p:cNvPr id="343087" name="AutoShape 45"/>
            <p:cNvSpPr>
              <a:spLocks noChangeArrowheads="1"/>
            </p:cNvSpPr>
            <p:nvPr/>
          </p:nvSpPr>
          <p:spPr bwMode="auto">
            <a:xfrm>
              <a:off x="3552" y="2880"/>
              <a:ext cx="768" cy="144"/>
            </a:xfrm>
            <a:prstGeom prst="rightArrow">
              <a:avLst>
                <a:gd name="adj1" fmla="val 50000"/>
                <a:gd name="adj2" fmla="val 133333"/>
              </a:avLst>
            </a:prstGeom>
            <a:solidFill>
              <a:srgbClr val="969696"/>
            </a:solidFill>
            <a:ln w="12700" cap="sq">
              <a:solidFill>
                <a:schemeClr val="tx1"/>
              </a:solidFill>
              <a:miter lim="800000"/>
              <a:headEnd type="none" w="sm" len="sm"/>
              <a:tailEnd type="none" w="sm" len="sm"/>
            </a:ln>
          </p:spPr>
          <p:txBody>
            <a:bodyPr wrap="none" anchor="ctr"/>
            <a:lstStyle/>
            <a:p>
              <a:endParaRPr lang="zh-TW" altLang="en-US"/>
            </a:p>
          </p:txBody>
        </p:sp>
        <p:sp>
          <p:nvSpPr>
            <p:cNvPr id="343088" name="Text Box 46"/>
            <p:cNvSpPr txBox="1">
              <a:spLocks noChangeArrowheads="1"/>
            </p:cNvSpPr>
            <p:nvPr/>
          </p:nvSpPr>
          <p:spPr bwMode="auto">
            <a:xfrm>
              <a:off x="3552" y="2641"/>
              <a:ext cx="116" cy="231"/>
            </a:xfrm>
            <a:prstGeom prst="rect">
              <a:avLst/>
            </a:prstGeom>
            <a:noFill/>
            <a:ln w="12700" cap="sq">
              <a:noFill/>
              <a:miter lim="800000"/>
              <a:headEnd type="none" w="sm" len="sm"/>
              <a:tailEnd type="none" w="sm" len="sm"/>
            </a:ln>
          </p:spPr>
          <p:txBody>
            <a:bodyPr wrap="none">
              <a:spAutoFit/>
            </a:bodyPr>
            <a:lstStyle/>
            <a:p>
              <a:pPr algn="l">
                <a:spcBef>
                  <a:spcPct val="20000"/>
                </a:spcBef>
              </a:pPr>
              <a:endParaRPr lang="zh-TW" altLang="zh-TW">
                <a:latin typeface="Times New Roman" pitchFamily="18" charset="0"/>
                <a:ea typeface="標楷體" pitchFamily="65" charset="-120"/>
              </a:endParaRPr>
            </a:p>
          </p:txBody>
        </p:sp>
      </p:grpSp>
      <p:sp>
        <p:nvSpPr>
          <p:cNvPr id="343084" name="Line 47"/>
          <p:cNvSpPr>
            <a:spLocks noChangeShapeType="1"/>
          </p:cNvSpPr>
          <p:nvPr/>
        </p:nvSpPr>
        <p:spPr bwMode="auto">
          <a:xfrm>
            <a:off x="1066800" y="3733800"/>
            <a:ext cx="3886200" cy="0"/>
          </a:xfrm>
          <a:prstGeom prst="line">
            <a:avLst/>
          </a:prstGeom>
          <a:noFill/>
          <a:ln w="12700" cap="sq">
            <a:solidFill>
              <a:srgbClr val="000000"/>
            </a:solidFill>
            <a:round/>
            <a:headEnd type="none" w="sm" len="sm"/>
            <a:tailEnd type="none" w="sm" len="sm"/>
          </a:ln>
        </p:spPr>
        <p:txBody>
          <a:bodyPr/>
          <a:lstStyle/>
          <a:p>
            <a:endParaRPr lang="zh-TW" altLang="en-US"/>
          </a:p>
        </p:txBody>
      </p:sp>
      <p:sp>
        <p:nvSpPr>
          <p:cNvPr id="343085" name="Line 48"/>
          <p:cNvSpPr>
            <a:spLocks noChangeShapeType="1"/>
          </p:cNvSpPr>
          <p:nvPr/>
        </p:nvSpPr>
        <p:spPr bwMode="auto">
          <a:xfrm>
            <a:off x="2971800" y="2590800"/>
            <a:ext cx="0" cy="2286000"/>
          </a:xfrm>
          <a:prstGeom prst="line">
            <a:avLst/>
          </a:prstGeom>
          <a:noFill/>
          <a:ln w="12700" cap="sq">
            <a:solidFill>
              <a:srgbClr val="000000"/>
            </a:solidFill>
            <a:round/>
            <a:headEnd type="none" w="sm" len="sm"/>
            <a:tailEnd type="none" w="sm" len="sm"/>
          </a:ln>
        </p:spPr>
        <p:txBody>
          <a:bodyPr/>
          <a:lstStyle/>
          <a:p>
            <a:endParaRPr lang="zh-TW" altLang="en-US"/>
          </a:p>
        </p:txBody>
      </p:sp>
      <p:pic>
        <p:nvPicPr>
          <p:cNvPr id="343086" name="Picture 49" descr="j0300505"/>
          <p:cNvPicPr>
            <a:picLocks noGrp="1" noChangeAspect="1" noChangeArrowheads="1" noCrop="1"/>
          </p:cNvPicPr>
          <p:nvPr>
            <p:ph idx="1"/>
          </p:nvPr>
        </p:nvPicPr>
        <p:blipFill>
          <a:blip r:embed="rId2"/>
          <a:srcRect/>
          <a:stretch>
            <a:fillRect/>
          </a:stretch>
        </p:blipFill>
        <p:spPr>
          <a:xfrm>
            <a:off x="7380288" y="5057775"/>
            <a:ext cx="1295400" cy="1135063"/>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66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66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66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66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466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9466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630" grpId="0" animBg="1" autoUpdateAnimBg="0"/>
      <p:bldP spid="1946631" grpId="0" animBg="1" autoUpdateAnimBg="0"/>
      <p:bldP spid="1946645" grpId="0" autoUpdateAnimBg="0"/>
      <p:bldP spid="1946646" grpId="0" autoUpdateAnimBg="0"/>
      <p:bldP spid="1946648" grpId="0" autoUpdateAnimBg="0"/>
      <p:bldP spid="194664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投影片編號版面配置區 5"/>
          <p:cNvSpPr>
            <a:spLocks noGrp="1"/>
          </p:cNvSpPr>
          <p:nvPr>
            <p:ph type="sldNum" sz="quarter" idx="12"/>
          </p:nvPr>
        </p:nvSpPr>
        <p:spPr/>
        <p:txBody>
          <a:bodyPr/>
          <a:lstStyle/>
          <a:p>
            <a:pPr>
              <a:defRPr/>
            </a:pPr>
            <a:fld id="{1BFFE06E-73A0-4A30-8BD7-9322A8254D9A}" type="slidenum">
              <a:rPr lang="en-US" altLang="zh-TW"/>
              <a:pPr>
                <a:defRPr/>
              </a:pPr>
              <a:t>13</a:t>
            </a:fld>
            <a:endParaRPr lang="en-US" altLang="zh-TW"/>
          </a:p>
        </p:txBody>
      </p:sp>
      <p:sp>
        <p:nvSpPr>
          <p:cNvPr id="1947650" name="Rectangle 2"/>
          <p:cNvSpPr>
            <a:spLocks noGrp="1" noChangeArrowheads="1"/>
          </p:cNvSpPr>
          <p:nvPr>
            <p:ph type="title"/>
          </p:nvPr>
        </p:nvSpPr>
        <p:spPr>
          <a:xfrm>
            <a:off x="228600" y="1219200"/>
            <a:ext cx="7772400" cy="762000"/>
          </a:xfrm>
        </p:spPr>
        <p:txBody>
          <a:bodyPr/>
          <a:lstStyle/>
          <a:p>
            <a:pPr algn="l" eaLnBrk="1" hangingPunct="1">
              <a:defRPr/>
            </a:pPr>
            <a:r>
              <a:rPr lang="zh-TW" altLang="en-US" sz="2800" smtClean="0">
                <a:solidFill>
                  <a:srgbClr val="FF3300"/>
                </a:solidFill>
                <a:latin typeface="標楷體" pitchFamily="65" charset="-120"/>
              </a:rPr>
              <a:t>文化測量圖例一</a:t>
            </a:r>
          </a:p>
        </p:txBody>
      </p:sp>
      <p:graphicFrame>
        <p:nvGraphicFramePr>
          <p:cNvPr id="1947651" name="Group 3"/>
          <p:cNvGraphicFramePr>
            <a:graphicFrameLocks noGrp="1"/>
          </p:cNvGraphicFramePr>
          <p:nvPr/>
        </p:nvGraphicFramePr>
        <p:xfrm>
          <a:off x="228600" y="2133600"/>
          <a:ext cx="8534400" cy="2834640"/>
        </p:xfrm>
        <a:graphic>
          <a:graphicData uri="http://schemas.openxmlformats.org/drawingml/2006/table">
            <a:tbl>
              <a:tblPr/>
              <a:tblGrid>
                <a:gridCol w="588963"/>
                <a:gridCol w="660400"/>
                <a:gridCol w="661987"/>
                <a:gridCol w="661988"/>
                <a:gridCol w="661987"/>
                <a:gridCol w="661988"/>
                <a:gridCol w="735012"/>
                <a:gridCol w="735013"/>
                <a:gridCol w="661987"/>
                <a:gridCol w="587375"/>
                <a:gridCol w="661988"/>
                <a:gridCol w="1255712"/>
              </a:tblGrid>
              <a:tr h="2286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10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20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30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40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50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60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70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80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400" b="0" i="0" u="none" strike="noStrike" cap="none" normalizeH="0" baseline="0" smtClean="0">
                          <a:ln>
                            <a:noFill/>
                          </a:ln>
                          <a:solidFill>
                            <a:srgbClr val="FFFF00"/>
                          </a:solidFill>
                          <a:effectLst/>
                          <a:latin typeface="Arial" pitchFamily="34" charset="0"/>
                          <a:ea typeface="標楷體" pitchFamily="65" charset="-120"/>
                        </a:rPr>
                        <a:t>90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100</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none" strike="noStrike" cap="none" normalizeH="0" baseline="0" smtClean="0">
                          <a:ln>
                            <a:noFill/>
                          </a:ln>
                          <a:solidFill>
                            <a:srgbClr val="FFFF00"/>
                          </a:solidFill>
                          <a:effectLst/>
                          <a:latin typeface="Arial" pitchFamily="34" charset="0"/>
                          <a:ea typeface="標楷體" pitchFamily="65" charset="-120"/>
                        </a:rPr>
                        <a:t>項   目</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800" b="0" i="0" u="sng"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1" lang="en-US" altLang="zh-TW" sz="2800" b="0" i="0" u="sng" strike="noStrike" cap="none" normalizeH="0" baseline="0" smtClean="0">
                        <a:ln>
                          <a:noFill/>
                        </a:ln>
                        <a:solidFill>
                          <a:srgbClr val="FFFF00"/>
                        </a:solidFill>
                        <a:effectLst/>
                        <a:latin typeface="Arial" pitchFamily="34" charset="0"/>
                        <a:ea typeface="標楷體" pitchFamily="65" charset="-120"/>
                      </a:endParaRP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一、產業</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r>
              <a:tr h="47307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800" b="0" i="0" u="sng" strike="noStrike" cap="none" normalizeH="0" baseline="0" smtClean="0">
                          <a:ln>
                            <a:noFill/>
                          </a:ln>
                          <a:solidFill>
                            <a:srgbClr val="FFFF00"/>
                          </a:solidFill>
                          <a:effectLst/>
                          <a:latin typeface="Arial" pitchFamily="34" charset="0"/>
                          <a:ea typeface="標楷體" pitchFamily="65" charset="-120"/>
                          <a:sym typeface="Wingdings 2" pitchFamily="18" charset="2"/>
                        </a:rPr>
                        <a:t></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二、公司</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r>
              <a:tr h="488950">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800" b="0" i="0" u="sng" strike="noStrike" cap="none" normalizeH="0" baseline="0" smtClean="0">
                          <a:ln>
                            <a:noFill/>
                          </a:ln>
                          <a:solidFill>
                            <a:srgbClr val="FFFF00"/>
                          </a:solidFill>
                          <a:effectLst/>
                          <a:latin typeface="Arial" pitchFamily="34" charset="0"/>
                          <a:ea typeface="標楷體" pitchFamily="65" charset="-120"/>
                          <a:sym typeface="Wingdings 2" pitchFamily="18" charset="2"/>
                        </a:rPr>
                        <a:t></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三、個人</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r>
              <a:tr h="504825">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en-US" altLang="zh-TW" sz="2800" b="0" i="0" u="sng" strike="noStrike" cap="none" normalizeH="0" baseline="0" smtClean="0">
                          <a:ln>
                            <a:noFill/>
                          </a:ln>
                          <a:solidFill>
                            <a:srgbClr val="FFFF00"/>
                          </a:solidFill>
                          <a:effectLst/>
                          <a:latin typeface="Arial" pitchFamily="34" charset="0"/>
                          <a:ea typeface="標楷體" pitchFamily="65" charset="-120"/>
                          <a:sym typeface="Wingdings 2" pitchFamily="18" charset="2"/>
                        </a:rPr>
                        <a:t></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zh-TW" altLang="en-US" sz="2800" b="0" i="0" u="sng" strike="noStrike" cap="none" normalizeH="0" baseline="0" smtClean="0">
                          <a:ln>
                            <a:noFill/>
                          </a:ln>
                          <a:solidFill>
                            <a:srgbClr val="FFFF00"/>
                          </a:solidFill>
                          <a:effectLst/>
                          <a:latin typeface="Arial" pitchFamily="34" charset="0"/>
                          <a:ea typeface="標楷體" pitchFamily="65" charset="-120"/>
                        </a:rPr>
                        <a:t>　</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四、影響</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        力</a:t>
                      </a:r>
                    </a:p>
                  </a:txBody>
                  <a:tcPr horzOverflow="overflow">
                    <a:lnL w="38100" cap="flat" cmpd="sng" algn="ctr">
                      <a:solidFill>
                        <a:srgbClr val="66FF33"/>
                      </a:solidFill>
                      <a:prstDash val="solid"/>
                      <a:round/>
                      <a:headEnd type="none" w="med" len="med"/>
                      <a:tailEnd type="none" w="med" len="med"/>
                    </a:lnL>
                    <a:lnR w="38100" cap="flat" cmpd="sng" algn="ctr">
                      <a:solidFill>
                        <a:srgbClr val="66FF33"/>
                      </a:solidFill>
                      <a:prstDash val="solid"/>
                      <a:round/>
                      <a:headEnd type="none" w="med" len="med"/>
                      <a:tailEnd type="none" w="med" len="med"/>
                    </a:lnR>
                    <a:lnT w="38100" cap="flat" cmpd="sng" algn="ctr">
                      <a:solidFill>
                        <a:srgbClr val="66FF33"/>
                      </a:solidFill>
                      <a:prstDash val="solid"/>
                      <a:round/>
                      <a:headEnd type="none" w="med" len="med"/>
                      <a:tailEnd type="none" w="med" len="med"/>
                    </a:lnT>
                    <a:lnB w="38100" cap="flat" cmpd="sng" algn="ctr">
                      <a:solidFill>
                        <a:srgbClr val="66FF33"/>
                      </a:solidFill>
                      <a:prstDash val="solid"/>
                      <a:round/>
                      <a:headEnd type="none" w="med" len="med"/>
                      <a:tailEnd type="none" w="med" len="med"/>
                    </a:lnB>
                    <a:lnTlToBr>
                      <a:noFill/>
                    </a:lnTlToBr>
                    <a:lnBlToTr>
                      <a:noFill/>
                    </a:lnBlToTr>
                    <a:solidFill>
                      <a:schemeClr val="bg2"/>
                    </a:solidFill>
                  </a:tcPr>
                </a:tc>
              </a:tr>
            </a:tbl>
          </a:graphicData>
        </a:graphic>
      </p:graphicFrame>
      <p:sp>
        <p:nvSpPr>
          <p:cNvPr id="344148" name="Text Box 83"/>
          <p:cNvSpPr txBox="1">
            <a:spLocks noChangeArrowheads="1"/>
          </p:cNvSpPr>
          <p:nvPr/>
        </p:nvSpPr>
        <p:spPr bwMode="auto">
          <a:xfrm>
            <a:off x="7086600" y="6172200"/>
            <a:ext cx="2057400" cy="396875"/>
          </a:xfrm>
          <a:prstGeom prst="rect">
            <a:avLst/>
          </a:prstGeom>
          <a:noFill/>
          <a:ln w="9525">
            <a:noFill/>
            <a:miter lim="800000"/>
            <a:headEnd/>
            <a:tailEnd/>
          </a:ln>
        </p:spPr>
        <p:txBody>
          <a:bodyPr>
            <a:spAutoFit/>
          </a:bodyPr>
          <a:lstStyle/>
          <a:p>
            <a:pPr algn="l">
              <a:spcBef>
                <a:spcPct val="50000"/>
              </a:spcBef>
            </a:pPr>
            <a:r>
              <a:rPr lang="zh-TW" altLang="en-US" sz="2000">
                <a:solidFill>
                  <a:srgbClr val="FFFF00"/>
                </a:solidFill>
                <a:latin typeface="Times New Roman" pitchFamily="18" charset="0"/>
                <a:ea typeface="標楷體" pitchFamily="65" charset="-120"/>
              </a:rPr>
              <a:t>電子精英，天下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47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投影片編號版面配置區 4"/>
          <p:cNvSpPr>
            <a:spLocks noGrp="1"/>
          </p:cNvSpPr>
          <p:nvPr>
            <p:ph type="sldNum" sz="quarter" idx="12"/>
          </p:nvPr>
        </p:nvSpPr>
        <p:spPr/>
        <p:txBody>
          <a:bodyPr/>
          <a:lstStyle/>
          <a:p>
            <a:pPr>
              <a:defRPr/>
            </a:pPr>
            <a:fld id="{2B5EDAFD-859C-48A0-86A0-9E01E18149CB}" type="slidenum">
              <a:rPr lang="en-US" altLang="zh-TW"/>
              <a:pPr>
                <a:defRPr/>
              </a:pPr>
              <a:t>14</a:t>
            </a:fld>
            <a:endParaRPr lang="en-US" altLang="zh-TW"/>
          </a:p>
        </p:txBody>
      </p:sp>
      <p:sp>
        <p:nvSpPr>
          <p:cNvPr id="1948674" name="Rectangle 2"/>
          <p:cNvSpPr>
            <a:spLocks noGrp="1" noChangeArrowheads="1"/>
          </p:cNvSpPr>
          <p:nvPr>
            <p:ph type="title"/>
          </p:nvPr>
        </p:nvSpPr>
        <p:spPr>
          <a:xfrm>
            <a:off x="609600" y="381000"/>
            <a:ext cx="7772400" cy="1143000"/>
          </a:xfrm>
        </p:spPr>
        <p:txBody>
          <a:bodyPr/>
          <a:lstStyle/>
          <a:p>
            <a:pPr eaLnBrk="1" hangingPunct="1">
              <a:defRPr/>
            </a:pPr>
            <a:r>
              <a:rPr lang="en-US" altLang="zh-TW" smtClean="0"/>
              <a:t>e</a:t>
            </a:r>
            <a:r>
              <a:rPr lang="zh-TW" altLang="en-US" smtClean="0"/>
              <a:t>文化的發展策略</a:t>
            </a:r>
          </a:p>
        </p:txBody>
      </p:sp>
      <p:sp>
        <p:nvSpPr>
          <p:cNvPr id="345092" name="Rectangle 3"/>
          <p:cNvSpPr>
            <a:spLocks noChangeArrowheads="1"/>
          </p:cNvSpPr>
          <p:nvPr/>
        </p:nvSpPr>
        <p:spPr bwMode="auto">
          <a:xfrm>
            <a:off x="1676400" y="2743200"/>
            <a:ext cx="3886200" cy="2286000"/>
          </a:xfrm>
          <a:prstGeom prst="rect">
            <a:avLst/>
          </a:prstGeom>
          <a:solidFill>
            <a:schemeClr val="tx1"/>
          </a:solidFill>
          <a:ln w="12700" cap="sq">
            <a:solidFill>
              <a:schemeClr val="tx1"/>
            </a:solidFill>
            <a:miter lim="800000"/>
            <a:headEnd type="none" w="sm" len="sm"/>
            <a:tailEnd type="none" w="sm" len="sm"/>
          </a:ln>
        </p:spPr>
        <p:txBody>
          <a:bodyPr wrap="none" anchor="ctr"/>
          <a:lstStyle/>
          <a:p>
            <a:endParaRPr lang="zh-TW" altLang="en-US"/>
          </a:p>
        </p:txBody>
      </p:sp>
      <p:sp>
        <p:nvSpPr>
          <p:cNvPr id="345093" name="Text Box 4"/>
          <p:cNvSpPr txBox="1">
            <a:spLocks noChangeArrowheads="1"/>
          </p:cNvSpPr>
          <p:nvPr/>
        </p:nvSpPr>
        <p:spPr bwMode="auto">
          <a:xfrm>
            <a:off x="2667000" y="1828800"/>
            <a:ext cx="1606550" cy="519113"/>
          </a:xfrm>
          <a:prstGeom prst="rect">
            <a:avLst/>
          </a:prstGeom>
          <a:solidFill>
            <a:srgbClr val="FF00FF"/>
          </a:solidFill>
          <a:ln w="12700" cap="sq">
            <a:noFill/>
            <a:miter lim="800000"/>
            <a:headEnd type="none" w="sm" len="sm"/>
            <a:tailEnd type="none" w="sm" len="sm"/>
          </a:ln>
        </p:spPr>
        <p:txBody>
          <a:bodyPr wrap="none">
            <a:spAutoFit/>
          </a:bodyPr>
          <a:lstStyle/>
          <a:p>
            <a:pPr algn="l">
              <a:spcBef>
                <a:spcPct val="20000"/>
              </a:spcBef>
            </a:pPr>
            <a:r>
              <a:rPr lang="zh-TW" altLang="en-US" sz="2800">
                <a:latin typeface="Times New Roman" pitchFamily="18" charset="0"/>
                <a:ea typeface="標楷體" pitchFamily="65" charset="-120"/>
              </a:rPr>
              <a:t>產業文化</a:t>
            </a:r>
          </a:p>
        </p:txBody>
      </p:sp>
      <p:sp>
        <p:nvSpPr>
          <p:cNvPr id="345094" name="Text Box 5"/>
          <p:cNvSpPr txBox="1">
            <a:spLocks noChangeArrowheads="1"/>
          </p:cNvSpPr>
          <p:nvPr/>
        </p:nvSpPr>
        <p:spPr bwMode="auto">
          <a:xfrm>
            <a:off x="914400" y="2971800"/>
            <a:ext cx="533400" cy="1800225"/>
          </a:xfrm>
          <a:prstGeom prst="rect">
            <a:avLst/>
          </a:prstGeom>
          <a:solidFill>
            <a:srgbClr val="FF33CC"/>
          </a:solidFill>
          <a:ln w="12700" cap="sq">
            <a:noFill/>
            <a:miter lim="800000"/>
            <a:headEnd type="none" w="sm" len="sm"/>
            <a:tailEnd type="none" w="sm" len="sm"/>
          </a:ln>
        </p:spPr>
        <p:txBody>
          <a:bodyPr>
            <a:spAutoFit/>
          </a:bodyPr>
          <a:lstStyle/>
          <a:p>
            <a:pPr algn="l">
              <a:spcBef>
                <a:spcPct val="20000"/>
              </a:spcBef>
            </a:pPr>
            <a:r>
              <a:rPr lang="zh-TW" altLang="en-US" sz="2800">
                <a:latin typeface="Times New Roman" pitchFamily="18" charset="0"/>
                <a:ea typeface="標楷體" pitchFamily="65" charset="-120"/>
              </a:rPr>
              <a:t>組織文化</a:t>
            </a:r>
          </a:p>
        </p:txBody>
      </p:sp>
      <p:sp>
        <p:nvSpPr>
          <p:cNvPr id="345095" name="Rectangle 6"/>
          <p:cNvSpPr>
            <a:spLocks noChangeArrowheads="1"/>
          </p:cNvSpPr>
          <p:nvPr/>
        </p:nvSpPr>
        <p:spPr bwMode="auto">
          <a:xfrm>
            <a:off x="2605088" y="2528888"/>
            <a:ext cx="109537" cy="182562"/>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H</a:t>
            </a:r>
            <a:endParaRPr lang="en-US" altLang="zh-TW" sz="1200" b="1">
              <a:latin typeface="Times New Roman" pitchFamily="18" charset="0"/>
              <a:ea typeface="標楷體" pitchFamily="65" charset="-120"/>
            </a:endParaRPr>
          </a:p>
        </p:txBody>
      </p:sp>
      <p:sp>
        <p:nvSpPr>
          <p:cNvPr id="345096" name="Rectangle 7"/>
          <p:cNvSpPr>
            <a:spLocks noChangeArrowheads="1"/>
          </p:cNvSpPr>
          <p:nvPr/>
        </p:nvSpPr>
        <p:spPr bwMode="auto">
          <a:xfrm>
            <a:off x="4495800" y="2514600"/>
            <a:ext cx="93663"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L</a:t>
            </a:r>
            <a:endParaRPr lang="en-US" altLang="zh-TW" sz="1200" b="1">
              <a:latin typeface="Times New Roman" pitchFamily="18" charset="0"/>
              <a:ea typeface="標楷體" pitchFamily="65" charset="-120"/>
            </a:endParaRPr>
          </a:p>
        </p:txBody>
      </p:sp>
      <p:sp>
        <p:nvSpPr>
          <p:cNvPr id="345097" name="Line 8"/>
          <p:cNvSpPr>
            <a:spLocks noChangeShapeType="1"/>
          </p:cNvSpPr>
          <p:nvPr/>
        </p:nvSpPr>
        <p:spPr bwMode="auto">
          <a:xfrm>
            <a:off x="1447800" y="2522538"/>
            <a:ext cx="3175" cy="1587"/>
          </a:xfrm>
          <a:prstGeom prst="line">
            <a:avLst/>
          </a:prstGeom>
          <a:noFill/>
          <a:ln w="0">
            <a:solidFill>
              <a:srgbClr val="000000"/>
            </a:solidFill>
            <a:round/>
            <a:headEnd/>
            <a:tailEnd/>
          </a:ln>
        </p:spPr>
        <p:txBody>
          <a:bodyPr/>
          <a:lstStyle/>
          <a:p>
            <a:endParaRPr lang="zh-TW" altLang="en-US"/>
          </a:p>
        </p:txBody>
      </p:sp>
      <p:sp>
        <p:nvSpPr>
          <p:cNvPr id="345098" name="Line 9"/>
          <p:cNvSpPr>
            <a:spLocks noChangeShapeType="1"/>
          </p:cNvSpPr>
          <p:nvPr/>
        </p:nvSpPr>
        <p:spPr bwMode="auto">
          <a:xfrm>
            <a:off x="1447800" y="2522538"/>
            <a:ext cx="1588" cy="3175"/>
          </a:xfrm>
          <a:prstGeom prst="line">
            <a:avLst/>
          </a:prstGeom>
          <a:noFill/>
          <a:ln w="0">
            <a:solidFill>
              <a:srgbClr val="000000"/>
            </a:solidFill>
            <a:round/>
            <a:headEnd/>
            <a:tailEnd/>
          </a:ln>
        </p:spPr>
        <p:txBody>
          <a:bodyPr/>
          <a:lstStyle/>
          <a:p>
            <a:endParaRPr lang="zh-TW" altLang="en-US"/>
          </a:p>
        </p:txBody>
      </p:sp>
      <p:sp>
        <p:nvSpPr>
          <p:cNvPr id="345099" name="Line 10"/>
          <p:cNvSpPr>
            <a:spLocks noChangeShapeType="1"/>
          </p:cNvSpPr>
          <p:nvPr/>
        </p:nvSpPr>
        <p:spPr bwMode="auto">
          <a:xfrm>
            <a:off x="1447800" y="2522538"/>
            <a:ext cx="3175" cy="1587"/>
          </a:xfrm>
          <a:prstGeom prst="line">
            <a:avLst/>
          </a:prstGeom>
          <a:noFill/>
          <a:ln w="0">
            <a:solidFill>
              <a:srgbClr val="000000"/>
            </a:solidFill>
            <a:round/>
            <a:headEnd/>
            <a:tailEnd/>
          </a:ln>
        </p:spPr>
        <p:txBody>
          <a:bodyPr/>
          <a:lstStyle/>
          <a:p>
            <a:endParaRPr lang="zh-TW" altLang="en-US"/>
          </a:p>
        </p:txBody>
      </p:sp>
      <p:sp>
        <p:nvSpPr>
          <p:cNvPr id="345100" name="Line 11"/>
          <p:cNvSpPr>
            <a:spLocks noChangeShapeType="1"/>
          </p:cNvSpPr>
          <p:nvPr/>
        </p:nvSpPr>
        <p:spPr bwMode="auto">
          <a:xfrm>
            <a:off x="1447800" y="2522538"/>
            <a:ext cx="1588" cy="3175"/>
          </a:xfrm>
          <a:prstGeom prst="line">
            <a:avLst/>
          </a:prstGeom>
          <a:noFill/>
          <a:ln w="0">
            <a:solidFill>
              <a:srgbClr val="000000"/>
            </a:solidFill>
            <a:round/>
            <a:headEnd/>
            <a:tailEnd/>
          </a:ln>
        </p:spPr>
        <p:txBody>
          <a:bodyPr/>
          <a:lstStyle/>
          <a:p>
            <a:endParaRPr lang="zh-TW" altLang="en-US"/>
          </a:p>
        </p:txBody>
      </p:sp>
      <p:sp>
        <p:nvSpPr>
          <p:cNvPr id="345101" name="Line 12"/>
          <p:cNvSpPr>
            <a:spLocks noChangeShapeType="1"/>
          </p:cNvSpPr>
          <p:nvPr/>
        </p:nvSpPr>
        <p:spPr bwMode="auto">
          <a:xfrm>
            <a:off x="1652588" y="2522538"/>
            <a:ext cx="3175" cy="1587"/>
          </a:xfrm>
          <a:prstGeom prst="line">
            <a:avLst/>
          </a:prstGeom>
          <a:noFill/>
          <a:ln w="0">
            <a:solidFill>
              <a:srgbClr val="000000"/>
            </a:solidFill>
            <a:round/>
            <a:headEnd/>
            <a:tailEnd/>
          </a:ln>
        </p:spPr>
        <p:txBody>
          <a:bodyPr/>
          <a:lstStyle/>
          <a:p>
            <a:endParaRPr lang="zh-TW" altLang="en-US"/>
          </a:p>
        </p:txBody>
      </p:sp>
      <p:sp>
        <p:nvSpPr>
          <p:cNvPr id="345102" name="Line 13"/>
          <p:cNvSpPr>
            <a:spLocks noChangeShapeType="1"/>
          </p:cNvSpPr>
          <p:nvPr/>
        </p:nvSpPr>
        <p:spPr bwMode="auto">
          <a:xfrm>
            <a:off x="1652588" y="2522538"/>
            <a:ext cx="1587" cy="3175"/>
          </a:xfrm>
          <a:prstGeom prst="line">
            <a:avLst/>
          </a:prstGeom>
          <a:noFill/>
          <a:ln w="0">
            <a:solidFill>
              <a:srgbClr val="000000"/>
            </a:solidFill>
            <a:round/>
            <a:headEnd/>
            <a:tailEnd/>
          </a:ln>
        </p:spPr>
        <p:txBody>
          <a:bodyPr/>
          <a:lstStyle/>
          <a:p>
            <a:endParaRPr lang="zh-TW" altLang="en-US"/>
          </a:p>
        </p:txBody>
      </p:sp>
      <p:sp>
        <p:nvSpPr>
          <p:cNvPr id="345103" name="Line 14"/>
          <p:cNvSpPr>
            <a:spLocks noChangeShapeType="1"/>
          </p:cNvSpPr>
          <p:nvPr/>
        </p:nvSpPr>
        <p:spPr bwMode="auto">
          <a:xfrm>
            <a:off x="5838825" y="2522538"/>
            <a:ext cx="3175" cy="1587"/>
          </a:xfrm>
          <a:prstGeom prst="line">
            <a:avLst/>
          </a:prstGeom>
          <a:noFill/>
          <a:ln w="0">
            <a:solidFill>
              <a:srgbClr val="000000"/>
            </a:solidFill>
            <a:round/>
            <a:headEnd/>
            <a:tailEnd/>
          </a:ln>
        </p:spPr>
        <p:txBody>
          <a:bodyPr/>
          <a:lstStyle/>
          <a:p>
            <a:endParaRPr lang="zh-TW" altLang="en-US"/>
          </a:p>
        </p:txBody>
      </p:sp>
      <p:sp>
        <p:nvSpPr>
          <p:cNvPr id="345104" name="Line 15"/>
          <p:cNvSpPr>
            <a:spLocks noChangeShapeType="1"/>
          </p:cNvSpPr>
          <p:nvPr/>
        </p:nvSpPr>
        <p:spPr bwMode="auto">
          <a:xfrm>
            <a:off x="5838825" y="2522538"/>
            <a:ext cx="1588" cy="3175"/>
          </a:xfrm>
          <a:prstGeom prst="line">
            <a:avLst/>
          </a:prstGeom>
          <a:noFill/>
          <a:ln w="0">
            <a:solidFill>
              <a:srgbClr val="000000"/>
            </a:solidFill>
            <a:round/>
            <a:headEnd/>
            <a:tailEnd/>
          </a:ln>
        </p:spPr>
        <p:txBody>
          <a:bodyPr/>
          <a:lstStyle/>
          <a:p>
            <a:endParaRPr lang="zh-TW" altLang="en-US"/>
          </a:p>
        </p:txBody>
      </p:sp>
      <p:sp>
        <p:nvSpPr>
          <p:cNvPr id="345105" name="Line 16"/>
          <p:cNvSpPr>
            <a:spLocks noChangeShapeType="1"/>
          </p:cNvSpPr>
          <p:nvPr/>
        </p:nvSpPr>
        <p:spPr bwMode="auto">
          <a:xfrm>
            <a:off x="5838825" y="2522538"/>
            <a:ext cx="3175" cy="1587"/>
          </a:xfrm>
          <a:prstGeom prst="line">
            <a:avLst/>
          </a:prstGeom>
          <a:noFill/>
          <a:ln w="0">
            <a:solidFill>
              <a:srgbClr val="000000"/>
            </a:solidFill>
            <a:round/>
            <a:headEnd/>
            <a:tailEnd/>
          </a:ln>
        </p:spPr>
        <p:txBody>
          <a:bodyPr/>
          <a:lstStyle/>
          <a:p>
            <a:endParaRPr lang="zh-TW" altLang="en-US"/>
          </a:p>
        </p:txBody>
      </p:sp>
      <p:sp>
        <p:nvSpPr>
          <p:cNvPr id="345106" name="Line 17"/>
          <p:cNvSpPr>
            <a:spLocks noChangeShapeType="1"/>
          </p:cNvSpPr>
          <p:nvPr/>
        </p:nvSpPr>
        <p:spPr bwMode="auto">
          <a:xfrm>
            <a:off x="5838825" y="2522538"/>
            <a:ext cx="1588" cy="3175"/>
          </a:xfrm>
          <a:prstGeom prst="line">
            <a:avLst/>
          </a:prstGeom>
          <a:noFill/>
          <a:ln w="0">
            <a:solidFill>
              <a:srgbClr val="000000"/>
            </a:solidFill>
            <a:round/>
            <a:headEnd/>
            <a:tailEnd/>
          </a:ln>
        </p:spPr>
        <p:txBody>
          <a:bodyPr/>
          <a:lstStyle/>
          <a:p>
            <a:endParaRPr lang="zh-TW" altLang="en-US"/>
          </a:p>
        </p:txBody>
      </p:sp>
      <p:sp>
        <p:nvSpPr>
          <p:cNvPr id="345107" name="Rectangle 18"/>
          <p:cNvSpPr>
            <a:spLocks noChangeArrowheads="1"/>
          </p:cNvSpPr>
          <p:nvPr/>
        </p:nvSpPr>
        <p:spPr bwMode="auto">
          <a:xfrm>
            <a:off x="1504950" y="3175000"/>
            <a:ext cx="109538"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H</a:t>
            </a:r>
            <a:endParaRPr lang="en-US" altLang="zh-TW" sz="1200" b="1">
              <a:latin typeface="Times New Roman" pitchFamily="18" charset="0"/>
              <a:ea typeface="標楷體" pitchFamily="65" charset="-120"/>
            </a:endParaRPr>
          </a:p>
        </p:txBody>
      </p:sp>
      <p:sp>
        <p:nvSpPr>
          <p:cNvPr id="1948691" name="Rectangle 19"/>
          <p:cNvSpPr>
            <a:spLocks noChangeArrowheads="1"/>
          </p:cNvSpPr>
          <p:nvPr/>
        </p:nvSpPr>
        <p:spPr bwMode="auto">
          <a:xfrm>
            <a:off x="1981200" y="3429000"/>
            <a:ext cx="1298575" cy="244475"/>
          </a:xfrm>
          <a:prstGeom prst="rect">
            <a:avLst/>
          </a:prstGeom>
          <a:noFill/>
          <a:ln w="9525">
            <a:noFill/>
            <a:miter lim="800000"/>
            <a:headEnd/>
            <a:tailEnd/>
          </a:ln>
        </p:spPr>
        <p:txBody>
          <a:bodyPr wrap="none" lIns="0" tIns="0" rIns="0" bIns="0">
            <a:spAutoFit/>
          </a:bodyPr>
          <a:lstStyle/>
          <a:p>
            <a:pPr algn="l">
              <a:spcBef>
                <a:spcPct val="20000"/>
              </a:spcBef>
            </a:pPr>
            <a:r>
              <a:rPr lang="en-US" altLang="zh-TW" sz="1600">
                <a:solidFill>
                  <a:srgbClr val="000000"/>
                </a:solidFill>
                <a:ea typeface="標楷體" pitchFamily="65" charset="-120"/>
              </a:rPr>
              <a:t>1 e</a:t>
            </a:r>
            <a:r>
              <a:rPr lang="zh-TW" altLang="en-US" sz="1600">
                <a:solidFill>
                  <a:srgbClr val="000000"/>
                </a:solidFill>
                <a:ea typeface="標楷體" pitchFamily="65" charset="-120"/>
              </a:rPr>
              <a:t>文化發展者</a:t>
            </a:r>
            <a:endParaRPr lang="zh-TW" altLang="en-US">
              <a:ea typeface="標楷體" pitchFamily="65" charset="-120"/>
            </a:endParaRPr>
          </a:p>
        </p:txBody>
      </p:sp>
      <p:sp>
        <p:nvSpPr>
          <p:cNvPr id="1948692" name="Rectangle 20"/>
          <p:cNvSpPr>
            <a:spLocks noChangeArrowheads="1"/>
          </p:cNvSpPr>
          <p:nvPr/>
        </p:nvSpPr>
        <p:spPr bwMode="auto">
          <a:xfrm>
            <a:off x="3962400" y="3429000"/>
            <a:ext cx="1298575" cy="244475"/>
          </a:xfrm>
          <a:prstGeom prst="rect">
            <a:avLst/>
          </a:prstGeom>
          <a:noFill/>
          <a:ln w="9525">
            <a:noFill/>
            <a:miter lim="800000"/>
            <a:headEnd/>
            <a:tailEnd/>
          </a:ln>
        </p:spPr>
        <p:txBody>
          <a:bodyPr wrap="none" lIns="0" tIns="0" rIns="0" bIns="0">
            <a:spAutoFit/>
          </a:bodyPr>
          <a:lstStyle/>
          <a:p>
            <a:pPr algn="l">
              <a:spcBef>
                <a:spcPct val="20000"/>
              </a:spcBef>
            </a:pPr>
            <a:r>
              <a:rPr lang="en-US" altLang="zh-TW" sz="1600">
                <a:solidFill>
                  <a:srgbClr val="000000"/>
                </a:solidFill>
                <a:ea typeface="標楷體" pitchFamily="65" charset="-120"/>
              </a:rPr>
              <a:t>2 e</a:t>
            </a:r>
            <a:r>
              <a:rPr lang="zh-TW" altLang="en-US" sz="1600">
                <a:solidFill>
                  <a:srgbClr val="000000"/>
                </a:solidFill>
                <a:ea typeface="標楷體" pitchFamily="65" charset="-120"/>
              </a:rPr>
              <a:t>文化先鋒者</a:t>
            </a:r>
          </a:p>
        </p:txBody>
      </p:sp>
      <p:sp>
        <p:nvSpPr>
          <p:cNvPr id="345110" name="Rectangle 21"/>
          <p:cNvSpPr>
            <a:spLocks noChangeArrowheads="1"/>
          </p:cNvSpPr>
          <p:nvPr/>
        </p:nvSpPr>
        <p:spPr bwMode="auto">
          <a:xfrm>
            <a:off x="1524000" y="4495800"/>
            <a:ext cx="93663"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L</a:t>
            </a:r>
          </a:p>
        </p:txBody>
      </p:sp>
      <p:sp>
        <p:nvSpPr>
          <p:cNvPr id="1948694" name="Rectangle 22"/>
          <p:cNvSpPr>
            <a:spLocks noChangeArrowheads="1"/>
          </p:cNvSpPr>
          <p:nvPr/>
        </p:nvSpPr>
        <p:spPr bwMode="auto">
          <a:xfrm>
            <a:off x="1981200" y="4114800"/>
            <a:ext cx="1355725" cy="244475"/>
          </a:xfrm>
          <a:prstGeom prst="rect">
            <a:avLst/>
          </a:prstGeom>
          <a:noFill/>
          <a:ln w="9525">
            <a:noFill/>
            <a:miter lim="800000"/>
            <a:headEnd/>
            <a:tailEnd/>
          </a:ln>
        </p:spPr>
        <p:txBody>
          <a:bodyPr wrap="none" lIns="0" tIns="0" rIns="0" bIns="0">
            <a:spAutoFit/>
          </a:bodyPr>
          <a:lstStyle/>
          <a:p>
            <a:pPr algn="l">
              <a:spcBef>
                <a:spcPct val="20000"/>
              </a:spcBef>
            </a:pPr>
            <a:r>
              <a:rPr lang="en-US" altLang="zh-TW" sz="1600">
                <a:solidFill>
                  <a:srgbClr val="000000"/>
                </a:solidFill>
                <a:ea typeface="標楷體" pitchFamily="65" charset="-120"/>
              </a:rPr>
              <a:t>3 e</a:t>
            </a:r>
            <a:r>
              <a:rPr lang="zh-TW" altLang="en-US" sz="1600">
                <a:solidFill>
                  <a:srgbClr val="000000"/>
                </a:solidFill>
                <a:ea typeface="標楷體" pitchFamily="65" charset="-120"/>
              </a:rPr>
              <a:t>文化疏離者 </a:t>
            </a:r>
          </a:p>
        </p:txBody>
      </p:sp>
      <p:sp>
        <p:nvSpPr>
          <p:cNvPr id="1948695" name="Rectangle 23"/>
          <p:cNvSpPr>
            <a:spLocks noChangeArrowheads="1"/>
          </p:cNvSpPr>
          <p:nvPr/>
        </p:nvSpPr>
        <p:spPr bwMode="auto">
          <a:xfrm>
            <a:off x="3962400" y="4114800"/>
            <a:ext cx="1298575" cy="244475"/>
          </a:xfrm>
          <a:prstGeom prst="rect">
            <a:avLst/>
          </a:prstGeom>
          <a:noFill/>
          <a:ln w="9525">
            <a:noFill/>
            <a:miter lim="800000"/>
            <a:headEnd/>
            <a:tailEnd/>
          </a:ln>
        </p:spPr>
        <p:txBody>
          <a:bodyPr wrap="none" lIns="0" tIns="0" rIns="0" bIns="0">
            <a:spAutoFit/>
          </a:bodyPr>
          <a:lstStyle/>
          <a:p>
            <a:pPr algn="l">
              <a:spcBef>
                <a:spcPct val="20000"/>
              </a:spcBef>
            </a:pPr>
            <a:r>
              <a:rPr lang="en-US" altLang="zh-TW" sz="1600">
                <a:solidFill>
                  <a:srgbClr val="000000"/>
                </a:solidFill>
                <a:ea typeface="標楷體" pitchFamily="65" charset="-120"/>
              </a:rPr>
              <a:t>4 e</a:t>
            </a:r>
            <a:r>
              <a:rPr lang="zh-TW" altLang="en-US" sz="1600">
                <a:solidFill>
                  <a:srgbClr val="000000"/>
                </a:solidFill>
                <a:ea typeface="標楷體" pitchFamily="65" charset="-120"/>
              </a:rPr>
              <a:t>文化無關者</a:t>
            </a:r>
            <a:endParaRPr lang="zh-TW" altLang="en-US">
              <a:ea typeface="標楷體" pitchFamily="65" charset="-120"/>
            </a:endParaRPr>
          </a:p>
        </p:txBody>
      </p:sp>
      <p:sp>
        <p:nvSpPr>
          <p:cNvPr id="345113" name="Line 24"/>
          <p:cNvSpPr>
            <a:spLocks noChangeShapeType="1"/>
          </p:cNvSpPr>
          <p:nvPr/>
        </p:nvSpPr>
        <p:spPr bwMode="auto">
          <a:xfrm>
            <a:off x="1447800" y="3929063"/>
            <a:ext cx="3175" cy="1587"/>
          </a:xfrm>
          <a:prstGeom prst="line">
            <a:avLst/>
          </a:prstGeom>
          <a:noFill/>
          <a:ln w="0">
            <a:solidFill>
              <a:srgbClr val="000000"/>
            </a:solidFill>
            <a:round/>
            <a:headEnd/>
            <a:tailEnd/>
          </a:ln>
        </p:spPr>
        <p:txBody>
          <a:bodyPr/>
          <a:lstStyle/>
          <a:p>
            <a:endParaRPr lang="zh-TW" altLang="en-US"/>
          </a:p>
        </p:txBody>
      </p:sp>
      <p:sp>
        <p:nvSpPr>
          <p:cNvPr id="345114" name="Line 25"/>
          <p:cNvSpPr>
            <a:spLocks noChangeShapeType="1"/>
          </p:cNvSpPr>
          <p:nvPr/>
        </p:nvSpPr>
        <p:spPr bwMode="auto">
          <a:xfrm>
            <a:off x="1652588" y="3929063"/>
            <a:ext cx="3175" cy="1587"/>
          </a:xfrm>
          <a:prstGeom prst="line">
            <a:avLst/>
          </a:prstGeom>
          <a:noFill/>
          <a:ln w="0">
            <a:solidFill>
              <a:srgbClr val="000000"/>
            </a:solidFill>
            <a:round/>
            <a:headEnd/>
            <a:tailEnd/>
          </a:ln>
        </p:spPr>
        <p:txBody>
          <a:bodyPr/>
          <a:lstStyle/>
          <a:p>
            <a:endParaRPr lang="zh-TW" altLang="en-US"/>
          </a:p>
        </p:txBody>
      </p:sp>
      <p:sp>
        <p:nvSpPr>
          <p:cNvPr id="345115" name="Line 26"/>
          <p:cNvSpPr>
            <a:spLocks noChangeShapeType="1"/>
          </p:cNvSpPr>
          <p:nvPr/>
        </p:nvSpPr>
        <p:spPr bwMode="auto">
          <a:xfrm>
            <a:off x="5838825" y="3929063"/>
            <a:ext cx="1588" cy="4762"/>
          </a:xfrm>
          <a:prstGeom prst="line">
            <a:avLst/>
          </a:prstGeom>
          <a:noFill/>
          <a:ln w="0">
            <a:solidFill>
              <a:srgbClr val="000000"/>
            </a:solidFill>
            <a:round/>
            <a:headEnd/>
            <a:tailEnd/>
          </a:ln>
        </p:spPr>
        <p:txBody>
          <a:bodyPr/>
          <a:lstStyle/>
          <a:p>
            <a:endParaRPr lang="zh-TW" altLang="en-US"/>
          </a:p>
        </p:txBody>
      </p:sp>
      <p:sp>
        <p:nvSpPr>
          <p:cNvPr id="345116" name="Line 27"/>
          <p:cNvSpPr>
            <a:spLocks noChangeShapeType="1"/>
          </p:cNvSpPr>
          <p:nvPr/>
        </p:nvSpPr>
        <p:spPr bwMode="auto">
          <a:xfrm>
            <a:off x="1447800" y="5170488"/>
            <a:ext cx="3175" cy="1587"/>
          </a:xfrm>
          <a:prstGeom prst="line">
            <a:avLst/>
          </a:prstGeom>
          <a:noFill/>
          <a:ln w="0">
            <a:solidFill>
              <a:srgbClr val="000000"/>
            </a:solidFill>
            <a:round/>
            <a:headEnd/>
            <a:tailEnd/>
          </a:ln>
        </p:spPr>
        <p:txBody>
          <a:bodyPr/>
          <a:lstStyle/>
          <a:p>
            <a:endParaRPr lang="zh-TW" altLang="en-US"/>
          </a:p>
        </p:txBody>
      </p:sp>
      <p:sp>
        <p:nvSpPr>
          <p:cNvPr id="345117" name="Line 28"/>
          <p:cNvSpPr>
            <a:spLocks noChangeShapeType="1"/>
          </p:cNvSpPr>
          <p:nvPr/>
        </p:nvSpPr>
        <p:spPr bwMode="auto">
          <a:xfrm>
            <a:off x="1447800" y="5170488"/>
            <a:ext cx="1588" cy="3175"/>
          </a:xfrm>
          <a:prstGeom prst="line">
            <a:avLst/>
          </a:prstGeom>
          <a:noFill/>
          <a:ln w="0">
            <a:solidFill>
              <a:srgbClr val="000000"/>
            </a:solidFill>
            <a:round/>
            <a:headEnd/>
            <a:tailEnd/>
          </a:ln>
        </p:spPr>
        <p:txBody>
          <a:bodyPr/>
          <a:lstStyle/>
          <a:p>
            <a:endParaRPr lang="zh-TW" altLang="en-US"/>
          </a:p>
        </p:txBody>
      </p:sp>
      <p:sp>
        <p:nvSpPr>
          <p:cNvPr id="345118" name="Line 29"/>
          <p:cNvSpPr>
            <a:spLocks noChangeShapeType="1"/>
          </p:cNvSpPr>
          <p:nvPr/>
        </p:nvSpPr>
        <p:spPr bwMode="auto">
          <a:xfrm>
            <a:off x="1447800" y="5170488"/>
            <a:ext cx="3175" cy="1587"/>
          </a:xfrm>
          <a:prstGeom prst="line">
            <a:avLst/>
          </a:prstGeom>
          <a:noFill/>
          <a:ln w="0">
            <a:solidFill>
              <a:srgbClr val="000000"/>
            </a:solidFill>
            <a:round/>
            <a:headEnd/>
            <a:tailEnd/>
          </a:ln>
        </p:spPr>
        <p:txBody>
          <a:bodyPr/>
          <a:lstStyle/>
          <a:p>
            <a:endParaRPr lang="zh-TW" altLang="en-US"/>
          </a:p>
        </p:txBody>
      </p:sp>
      <p:sp>
        <p:nvSpPr>
          <p:cNvPr id="345119" name="Line 30"/>
          <p:cNvSpPr>
            <a:spLocks noChangeShapeType="1"/>
          </p:cNvSpPr>
          <p:nvPr/>
        </p:nvSpPr>
        <p:spPr bwMode="auto">
          <a:xfrm>
            <a:off x="1447800" y="5170488"/>
            <a:ext cx="1588" cy="3175"/>
          </a:xfrm>
          <a:prstGeom prst="line">
            <a:avLst/>
          </a:prstGeom>
          <a:noFill/>
          <a:ln w="0">
            <a:solidFill>
              <a:srgbClr val="000000"/>
            </a:solidFill>
            <a:round/>
            <a:headEnd/>
            <a:tailEnd/>
          </a:ln>
        </p:spPr>
        <p:txBody>
          <a:bodyPr/>
          <a:lstStyle/>
          <a:p>
            <a:endParaRPr lang="zh-TW" altLang="en-US"/>
          </a:p>
        </p:txBody>
      </p:sp>
      <p:sp>
        <p:nvSpPr>
          <p:cNvPr id="345120" name="Line 31"/>
          <p:cNvSpPr>
            <a:spLocks noChangeShapeType="1"/>
          </p:cNvSpPr>
          <p:nvPr/>
        </p:nvSpPr>
        <p:spPr bwMode="auto">
          <a:xfrm>
            <a:off x="1652588" y="5170488"/>
            <a:ext cx="3175" cy="1587"/>
          </a:xfrm>
          <a:prstGeom prst="line">
            <a:avLst/>
          </a:prstGeom>
          <a:noFill/>
          <a:ln w="0">
            <a:solidFill>
              <a:srgbClr val="000000"/>
            </a:solidFill>
            <a:round/>
            <a:headEnd/>
            <a:tailEnd/>
          </a:ln>
        </p:spPr>
        <p:txBody>
          <a:bodyPr/>
          <a:lstStyle/>
          <a:p>
            <a:endParaRPr lang="zh-TW" altLang="en-US"/>
          </a:p>
        </p:txBody>
      </p:sp>
      <p:sp>
        <p:nvSpPr>
          <p:cNvPr id="345121" name="Line 32"/>
          <p:cNvSpPr>
            <a:spLocks noChangeShapeType="1"/>
          </p:cNvSpPr>
          <p:nvPr/>
        </p:nvSpPr>
        <p:spPr bwMode="auto">
          <a:xfrm>
            <a:off x="1652588" y="5170488"/>
            <a:ext cx="1587" cy="3175"/>
          </a:xfrm>
          <a:prstGeom prst="line">
            <a:avLst/>
          </a:prstGeom>
          <a:noFill/>
          <a:ln w="0">
            <a:solidFill>
              <a:srgbClr val="000000"/>
            </a:solidFill>
            <a:round/>
            <a:headEnd/>
            <a:tailEnd/>
          </a:ln>
        </p:spPr>
        <p:txBody>
          <a:bodyPr/>
          <a:lstStyle/>
          <a:p>
            <a:endParaRPr lang="zh-TW" altLang="en-US"/>
          </a:p>
        </p:txBody>
      </p:sp>
      <p:sp>
        <p:nvSpPr>
          <p:cNvPr id="345122" name="Line 33"/>
          <p:cNvSpPr>
            <a:spLocks noChangeShapeType="1"/>
          </p:cNvSpPr>
          <p:nvPr/>
        </p:nvSpPr>
        <p:spPr bwMode="auto">
          <a:xfrm>
            <a:off x="3636963" y="5170488"/>
            <a:ext cx="4762" cy="1587"/>
          </a:xfrm>
          <a:prstGeom prst="line">
            <a:avLst/>
          </a:prstGeom>
          <a:noFill/>
          <a:ln w="0">
            <a:solidFill>
              <a:srgbClr val="000000"/>
            </a:solidFill>
            <a:round/>
            <a:headEnd/>
            <a:tailEnd/>
          </a:ln>
        </p:spPr>
        <p:txBody>
          <a:bodyPr/>
          <a:lstStyle/>
          <a:p>
            <a:endParaRPr lang="zh-TW" altLang="en-US"/>
          </a:p>
        </p:txBody>
      </p:sp>
      <p:sp>
        <p:nvSpPr>
          <p:cNvPr id="345123" name="Line 34"/>
          <p:cNvSpPr>
            <a:spLocks noChangeShapeType="1"/>
          </p:cNvSpPr>
          <p:nvPr/>
        </p:nvSpPr>
        <p:spPr bwMode="auto">
          <a:xfrm>
            <a:off x="3636963" y="5170488"/>
            <a:ext cx="1587" cy="3175"/>
          </a:xfrm>
          <a:prstGeom prst="line">
            <a:avLst/>
          </a:prstGeom>
          <a:noFill/>
          <a:ln w="0">
            <a:solidFill>
              <a:srgbClr val="000000"/>
            </a:solidFill>
            <a:round/>
            <a:headEnd/>
            <a:tailEnd/>
          </a:ln>
        </p:spPr>
        <p:txBody>
          <a:bodyPr/>
          <a:lstStyle/>
          <a:p>
            <a:endParaRPr lang="zh-TW" altLang="en-US"/>
          </a:p>
        </p:txBody>
      </p:sp>
      <p:sp>
        <p:nvSpPr>
          <p:cNvPr id="345124" name="Line 35"/>
          <p:cNvSpPr>
            <a:spLocks noChangeShapeType="1"/>
          </p:cNvSpPr>
          <p:nvPr/>
        </p:nvSpPr>
        <p:spPr bwMode="auto">
          <a:xfrm>
            <a:off x="5838825" y="5170488"/>
            <a:ext cx="3175" cy="1587"/>
          </a:xfrm>
          <a:prstGeom prst="line">
            <a:avLst/>
          </a:prstGeom>
          <a:noFill/>
          <a:ln w="0">
            <a:solidFill>
              <a:srgbClr val="000000"/>
            </a:solidFill>
            <a:round/>
            <a:headEnd/>
            <a:tailEnd/>
          </a:ln>
        </p:spPr>
        <p:txBody>
          <a:bodyPr/>
          <a:lstStyle/>
          <a:p>
            <a:endParaRPr lang="zh-TW" altLang="en-US"/>
          </a:p>
        </p:txBody>
      </p:sp>
      <p:sp>
        <p:nvSpPr>
          <p:cNvPr id="345125" name="Line 36"/>
          <p:cNvSpPr>
            <a:spLocks noChangeShapeType="1"/>
          </p:cNvSpPr>
          <p:nvPr/>
        </p:nvSpPr>
        <p:spPr bwMode="auto">
          <a:xfrm>
            <a:off x="5838825" y="5170488"/>
            <a:ext cx="1588" cy="3175"/>
          </a:xfrm>
          <a:prstGeom prst="line">
            <a:avLst/>
          </a:prstGeom>
          <a:noFill/>
          <a:ln w="0">
            <a:solidFill>
              <a:srgbClr val="000000"/>
            </a:solidFill>
            <a:round/>
            <a:headEnd/>
            <a:tailEnd/>
          </a:ln>
        </p:spPr>
        <p:txBody>
          <a:bodyPr/>
          <a:lstStyle/>
          <a:p>
            <a:endParaRPr lang="zh-TW" altLang="en-US"/>
          </a:p>
        </p:txBody>
      </p:sp>
      <p:sp>
        <p:nvSpPr>
          <p:cNvPr id="345126" name="Line 37"/>
          <p:cNvSpPr>
            <a:spLocks noChangeShapeType="1"/>
          </p:cNvSpPr>
          <p:nvPr/>
        </p:nvSpPr>
        <p:spPr bwMode="auto">
          <a:xfrm>
            <a:off x="5838825" y="5170488"/>
            <a:ext cx="3175" cy="1587"/>
          </a:xfrm>
          <a:prstGeom prst="line">
            <a:avLst/>
          </a:prstGeom>
          <a:noFill/>
          <a:ln w="0">
            <a:solidFill>
              <a:srgbClr val="000000"/>
            </a:solidFill>
            <a:round/>
            <a:headEnd/>
            <a:tailEnd/>
          </a:ln>
        </p:spPr>
        <p:txBody>
          <a:bodyPr/>
          <a:lstStyle/>
          <a:p>
            <a:endParaRPr lang="zh-TW" altLang="en-US"/>
          </a:p>
        </p:txBody>
      </p:sp>
      <p:sp>
        <p:nvSpPr>
          <p:cNvPr id="345127" name="Line 38"/>
          <p:cNvSpPr>
            <a:spLocks noChangeShapeType="1"/>
          </p:cNvSpPr>
          <p:nvPr/>
        </p:nvSpPr>
        <p:spPr bwMode="auto">
          <a:xfrm>
            <a:off x="5838825" y="5170488"/>
            <a:ext cx="1588" cy="3175"/>
          </a:xfrm>
          <a:prstGeom prst="line">
            <a:avLst/>
          </a:prstGeom>
          <a:noFill/>
          <a:ln w="0">
            <a:solidFill>
              <a:srgbClr val="000000"/>
            </a:solidFill>
            <a:round/>
            <a:headEnd/>
            <a:tailEnd/>
          </a:ln>
        </p:spPr>
        <p:txBody>
          <a:bodyPr/>
          <a:lstStyle/>
          <a:p>
            <a:endParaRPr lang="zh-TW" altLang="en-US"/>
          </a:p>
        </p:txBody>
      </p:sp>
      <p:sp>
        <p:nvSpPr>
          <p:cNvPr id="345128" name="Line 39"/>
          <p:cNvSpPr>
            <a:spLocks noChangeShapeType="1"/>
          </p:cNvSpPr>
          <p:nvPr/>
        </p:nvSpPr>
        <p:spPr bwMode="auto">
          <a:xfrm>
            <a:off x="1676400" y="3886200"/>
            <a:ext cx="3886200" cy="0"/>
          </a:xfrm>
          <a:prstGeom prst="line">
            <a:avLst/>
          </a:prstGeom>
          <a:noFill/>
          <a:ln w="12700" cap="sq">
            <a:solidFill>
              <a:srgbClr val="000000"/>
            </a:solidFill>
            <a:round/>
            <a:headEnd type="none" w="sm" len="sm"/>
            <a:tailEnd type="none" w="sm" len="sm"/>
          </a:ln>
        </p:spPr>
        <p:txBody>
          <a:bodyPr/>
          <a:lstStyle/>
          <a:p>
            <a:endParaRPr lang="zh-TW" altLang="en-US"/>
          </a:p>
        </p:txBody>
      </p:sp>
      <p:sp>
        <p:nvSpPr>
          <p:cNvPr id="345129" name="Line 40"/>
          <p:cNvSpPr>
            <a:spLocks noChangeShapeType="1"/>
          </p:cNvSpPr>
          <p:nvPr/>
        </p:nvSpPr>
        <p:spPr bwMode="auto">
          <a:xfrm>
            <a:off x="3581400" y="2743200"/>
            <a:ext cx="0" cy="2286000"/>
          </a:xfrm>
          <a:prstGeom prst="line">
            <a:avLst/>
          </a:prstGeom>
          <a:noFill/>
          <a:ln w="12700" cap="sq">
            <a:solidFill>
              <a:srgbClr val="000000"/>
            </a:solidFill>
            <a:round/>
            <a:headEnd type="none" w="sm" len="sm"/>
            <a:tailEnd type="none" w="sm" len="sm"/>
          </a:ln>
        </p:spPr>
        <p:txBody>
          <a:bodyPr/>
          <a:lstStyle/>
          <a:p>
            <a:endParaRPr lang="zh-TW" altLang="en-US"/>
          </a:p>
        </p:txBody>
      </p:sp>
      <p:sp>
        <p:nvSpPr>
          <p:cNvPr id="1948713" name="Text Box 41"/>
          <p:cNvSpPr txBox="1">
            <a:spLocks noChangeArrowheads="1"/>
          </p:cNvSpPr>
          <p:nvPr/>
        </p:nvSpPr>
        <p:spPr bwMode="auto">
          <a:xfrm>
            <a:off x="2819400" y="2819400"/>
            <a:ext cx="1454150" cy="396875"/>
          </a:xfrm>
          <a:prstGeom prst="rect">
            <a:avLst/>
          </a:prstGeom>
          <a:solidFill>
            <a:srgbClr val="00CC00"/>
          </a:solidFill>
          <a:ln w="12700" cap="sq">
            <a:noFill/>
            <a:miter lim="800000"/>
            <a:headEnd type="none" w="sm" len="sm"/>
            <a:tailEnd type="none" w="sm" len="sm"/>
          </a:ln>
        </p:spPr>
        <p:txBody>
          <a:bodyPr wrap="none">
            <a:spAutoFit/>
          </a:bodyPr>
          <a:lstStyle/>
          <a:p>
            <a:pPr algn="l">
              <a:spcBef>
                <a:spcPct val="20000"/>
              </a:spcBef>
            </a:pPr>
            <a:r>
              <a:rPr lang="zh-TW" altLang="en-US" sz="2000">
                <a:solidFill>
                  <a:srgbClr val="000000"/>
                </a:solidFill>
                <a:latin typeface="Times New Roman" pitchFamily="18" charset="0"/>
                <a:ea typeface="標楷體" pitchFamily="65" charset="-120"/>
              </a:rPr>
              <a:t>學習型文化</a:t>
            </a:r>
          </a:p>
        </p:txBody>
      </p:sp>
      <p:sp>
        <p:nvSpPr>
          <p:cNvPr id="1948714" name="Text Box 42"/>
          <p:cNvSpPr txBox="1">
            <a:spLocks noChangeArrowheads="1"/>
          </p:cNvSpPr>
          <p:nvPr/>
        </p:nvSpPr>
        <p:spPr bwMode="auto">
          <a:xfrm>
            <a:off x="2819400" y="4572000"/>
            <a:ext cx="1454150" cy="396875"/>
          </a:xfrm>
          <a:prstGeom prst="rect">
            <a:avLst/>
          </a:prstGeom>
          <a:solidFill>
            <a:schemeClr val="bg2"/>
          </a:solidFill>
          <a:ln w="12700" cap="sq">
            <a:noFill/>
            <a:miter lim="800000"/>
            <a:headEnd type="none" w="sm" len="sm"/>
            <a:tailEnd type="none" w="sm" len="sm"/>
          </a:ln>
        </p:spPr>
        <p:txBody>
          <a:bodyPr wrap="none">
            <a:spAutoFit/>
          </a:bodyPr>
          <a:lstStyle/>
          <a:p>
            <a:pPr algn="l">
              <a:spcBef>
                <a:spcPct val="20000"/>
              </a:spcBef>
            </a:pPr>
            <a:r>
              <a:rPr lang="zh-TW" altLang="en-US" sz="2000">
                <a:latin typeface="Times New Roman" pitchFamily="18" charset="0"/>
                <a:ea typeface="標楷體" pitchFamily="65" charset="-120"/>
              </a:rPr>
              <a:t>停頓型文化</a:t>
            </a:r>
          </a:p>
        </p:txBody>
      </p:sp>
      <p:sp>
        <p:nvSpPr>
          <p:cNvPr id="1948715" name="Freeform 43"/>
          <p:cNvSpPr>
            <a:spLocks/>
          </p:cNvSpPr>
          <p:nvPr/>
        </p:nvSpPr>
        <p:spPr bwMode="auto">
          <a:xfrm>
            <a:off x="2516188" y="3663950"/>
            <a:ext cx="814387" cy="1163638"/>
          </a:xfrm>
          <a:custGeom>
            <a:avLst/>
            <a:gdLst>
              <a:gd name="T0" fmla="*/ 948 w 1024"/>
              <a:gd name="T1" fmla="*/ 1465 h 1465"/>
              <a:gd name="T2" fmla="*/ 1003 w 1024"/>
              <a:gd name="T3" fmla="*/ 1262 h 1465"/>
              <a:gd name="T4" fmla="*/ 970 w 1024"/>
              <a:gd name="T5" fmla="*/ 1251 h 1465"/>
              <a:gd name="T6" fmla="*/ 929 w 1024"/>
              <a:gd name="T7" fmla="*/ 1235 h 1465"/>
              <a:gd name="T8" fmla="*/ 895 w 1024"/>
              <a:gd name="T9" fmla="*/ 1220 h 1465"/>
              <a:gd name="T10" fmla="*/ 858 w 1024"/>
              <a:gd name="T11" fmla="*/ 1204 h 1465"/>
              <a:gd name="T12" fmla="*/ 821 w 1024"/>
              <a:gd name="T13" fmla="*/ 1185 h 1465"/>
              <a:gd name="T14" fmla="*/ 787 w 1024"/>
              <a:gd name="T15" fmla="*/ 1163 h 1465"/>
              <a:gd name="T16" fmla="*/ 760 w 1024"/>
              <a:gd name="T17" fmla="*/ 1145 h 1465"/>
              <a:gd name="T18" fmla="*/ 728 w 1024"/>
              <a:gd name="T19" fmla="*/ 1124 h 1465"/>
              <a:gd name="T20" fmla="*/ 696 w 1024"/>
              <a:gd name="T21" fmla="*/ 1101 h 1465"/>
              <a:gd name="T22" fmla="*/ 672 w 1024"/>
              <a:gd name="T23" fmla="*/ 1083 h 1465"/>
              <a:gd name="T24" fmla="*/ 638 w 1024"/>
              <a:gd name="T25" fmla="*/ 1054 h 1465"/>
              <a:gd name="T26" fmla="*/ 597 w 1024"/>
              <a:gd name="T27" fmla="*/ 1018 h 1465"/>
              <a:gd name="T28" fmla="*/ 558 w 1024"/>
              <a:gd name="T29" fmla="*/ 980 h 1465"/>
              <a:gd name="T30" fmla="*/ 523 w 1024"/>
              <a:gd name="T31" fmla="*/ 939 h 1465"/>
              <a:gd name="T32" fmla="*/ 492 w 1024"/>
              <a:gd name="T33" fmla="*/ 899 h 1465"/>
              <a:gd name="T34" fmla="*/ 456 w 1024"/>
              <a:gd name="T35" fmla="*/ 849 h 1465"/>
              <a:gd name="T36" fmla="*/ 424 w 1024"/>
              <a:gd name="T37" fmla="*/ 799 h 1465"/>
              <a:gd name="T38" fmla="*/ 395 w 1024"/>
              <a:gd name="T39" fmla="*/ 745 h 1465"/>
              <a:gd name="T40" fmla="*/ 371 w 1024"/>
              <a:gd name="T41" fmla="*/ 695 h 1465"/>
              <a:gd name="T42" fmla="*/ 349 w 1024"/>
              <a:gd name="T43" fmla="*/ 646 h 1465"/>
              <a:gd name="T44" fmla="*/ 331 w 1024"/>
              <a:gd name="T45" fmla="*/ 595 h 1465"/>
              <a:gd name="T46" fmla="*/ 315 w 1024"/>
              <a:gd name="T47" fmla="*/ 543 h 1465"/>
              <a:gd name="T48" fmla="*/ 300 w 1024"/>
              <a:gd name="T49" fmla="*/ 484 h 1465"/>
              <a:gd name="T50" fmla="*/ 288 w 1024"/>
              <a:gd name="T51" fmla="*/ 424 h 1465"/>
              <a:gd name="T52" fmla="*/ 281 w 1024"/>
              <a:gd name="T53" fmla="*/ 365 h 1465"/>
              <a:gd name="T54" fmla="*/ 277 w 1024"/>
              <a:gd name="T55" fmla="*/ 301 h 1465"/>
              <a:gd name="T56" fmla="*/ 277 w 1024"/>
              <a:gd name="T57" fmla="*/ 239 h 1465"/>
              <a:gd name="T58" fmla="*/ 181 w 1024"/>
              <a:gd name="T59" fmla="*/ 0 h 1465"/>
              <a:gd name="T60" fmla="*/ 68 w 1024"/>
              <a:gd name="T61" fmla="*/ 239 h 1465"/>
              <a:gd name="T62" fmla="*/ 69 w 1024"/>
              <a:gd name="T63" fmla="*/ 311 h 1465"/>
              <a:gd name="T64" fmla="*/ 75 w 1024"/>
              <a:gd name="T65" fmla="*/ 379 h 1465"/>
              <a:gd name="T66" fmla="*/ 81 w 1024"/>
              <a:gd name="T67" fmla="*/ 438 h 1465"/>
              <a:gd name="T68" fmla="*/ 91 w 1024"/>
              <a:gd name="T69" fmla="*/ 498 h 1465"/>
              <a:gd name="T70" fmla="*/ 103 w 1024"/>
              <a:gd name="T71" fmla="*/ 554 h 1465"/>
              <a:gd name="T72" fmla="*/ 119 w 1024"/>
              <a:gd name="T73" fmla="*/ 619 h 1465"/>
              <a:gd name="T74" fmla="*/ 137 w 1024"/>
              <a:gd name="T75" fmla="*/ 674 h 1465"/>
              <a:gd name="T76" fmla="*/ 160 w 1024"/>
              <a:gd name="T77" fmla="*/ 735 h 1465"/>
              <a:gd name="T78" fmla="*/ 183 w 1024"/>
              <a:gd name="T79" fmla="*/ 788 h 1465"/>
              <a:gd name="T80" fmla="*/ 212 w 1024"/>
              <a:gd name="T81" fmla="*/ 846 h 1465"/>
              <a:gd name="T82" fmla="*/ 240 w 1024"/>
              <a:gd name="T83" fmla="*/ 899 h 1465"/>
              <a:gd name="T84" fmla="*/ 269 w 1024"/>
              <a:gd name="T85" fmla="*/ 947 h 1465"/>
              <a:gd name="T86" fmla="*/ 302 w 1024"/>
              <a:gd name="T87" fmla="*/ 996 h 1465"/>
              <a:gd name="T88" fmla="*/ 339 w 1024"/>
              <a:gd name="T89" fmla="*/ 1045 h 1465"/>
              <a:gd name="T90" fmla="*/ 376 w 1024"/>
              <a:gd name="T91" fmla="*/ 1089 h 1465"/>
              <a:gd name="T92" fmla="*/ 410 w 1024"/>
              <a:gd name="T93" fmla="*/ 1127 h 1465"/>
              <a:gd name="T94" fmla="*/ 455 w 1024"/>
              <a:gd name="T95" fmla="*/ 1171 h 1465"/>
              <a:gd name="T96" fmla="*/ 494 w 1024"/>
              <a:gd name="T97" fmla="*/ 1207 h 1465"/>
              <a:gd name="T98" fmla="*/ 539 w 1024"/>
              <a:gd name="T99" fmla="*/ 1244 h 1465"/>
              <a:gd name="T100" fmla="*/ 583 w 1024"/>
              <a:gd name="T101" fmla="*/ 1279 h 1465"/>
              <a:gd name="T102" fmla="*/ 628 w 1024"/>
              <a:gd name="T103" fmla="*/ 1312 h 1465"/>
              <a:gd name="T104" fmla="*/ 663 w 1024"/>
              <a:gd name="T105" fmla="*/ 1335 h 1465"/>
              <a:gd name="T106" fmla="*/ 687 w 1024"/>
              <a:gd name="T107" fmla="*/ 1352 h 1465"/>
              <a:gd name="T108" fmla="*/ 712 w 1024"/>
              <a:gd name="T109" fmla="*/ 1365 h 1465"/>
              <a:gd name="T110" fmla="*/ 742 w 1024"/>
              <a:gd name="T111" fmla="*/ 1379 h 1465"/>
              <a:gd name="T112" fmla="*/ 767 w 1024"/>
              <a:gd name="T113" fmla="*/ 1393 h 1465"/>
              <a:gd name="T114" fmla="*/ 797 w 1024"/>
              <a:gd name="T115" fmla="*/ 1408 h 1465"/>
              <a:gd name="T116" fmla="*/ 829 w 1024"/>
              <a:gd name="T117" fmla="*/ 1423 h 1465"/>
              <a:gd name="T118" fmla="*/ 855 w 1024"/>
              <a:gd name="T119" fmla="*/ 1435 h 1465"/>
              <a:gd name="T120" fmla="*/ 886 w 1024"/>
              <a:gd name="T121" fmla="*/ 1446 h 1465"/>
              <a:gd name="T122" fmla="*/ 912 w 1024"/>
              <a:gd name="T123" fmla="*/ 1455 h 146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024"/>
              <a:gd name="T187" fmla="*/ 0 h 1465"/>
              <a:gd name="T188" fmla="*/ 1024 w 1024"/>
              <a:gd name="T189" fmla="*/ 1465 h 146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024" h="1465">
                <a:moveTo>
                  <a:pt x="926" y="1460"/>
                </a:moveTo>
                <a:lnTo>
                  <a:pt x="948" y="1465"/>
                </a:lnTo>
                <a:lnTo>
                  <a:pt x="1024" y="1271"/>
                </a:lnTo>
                <a:lnTo>
                  <a:pt x="1003" y="1262"/>
                </a:lnTo>
                <a:lnTo>
                  <a:pt x="986" y="1257"/>
                </a:lnTo>
                <a:lnTo>
                  <a:pt x="970" y="1251"/>
                </a:lnTo>
                <a:lnTo>
                  <a:pt x="948" y="1243"/>
                </a:lnTo>
                <a:lnTo>
                  <a:pt x="929" y="1235"/>
                </a:lnTo>
                <a:lnTo>
                  <a:pt x="910" y="1228"/>
                </a:lnTo>
                <a:lnTo>
                  <a:pt x="895" y="1220"/>
                </a:lnTo>
                <a:lnTo>
                  <a:pt x="874" y="1211"/>
                </a:lnTo>
                <a:lnTo>
                  <a:pt x="858" y="1204"/>
                </a:lnTo>
                <a:lnTo>
                  <a:pt x="839" y="1193"/>
                </a:lnTo>
                <a:lnTo>
                  <a:pt x="821" y="1185"/>
                </a:lnTo>
                <a:lnTo>
                  <a:pt x="803" y="1173"/>
                </a:lnTo>
                <a:lnTo>
                  <a:pt x="787" y="1163"/>
                </a:lnTo>
                <a:lnTo>
                  <a:pt x="773" y="1154"/>
                </a:lnTo>
                <a:lnTo>
                  <a:pt x="760" y="1145"/>
                </a:lnTo>
                <a:lnTo>
                  <a:pt x="743" y="1135"/>
                </a:lnTo>
                <a:lnTo>
                  <a:pt x="728" y="1124"/>
                </a:lnTo>
                <a:lnTo>
                  <a:pt x="712" y="1112"/>
                </a:lnTo>
                <a:lnTo>
                  <a:pt x="696" y="1101"/>
                </a:lnTo>
                <a:lnTo>
                  <a:pt x="685" y="1093"/>
                </a:lnTo>
                <a:lnTo>
                  <a:pt x="672" y="1083"/>
                </a:lnTo>
                <a:lnTo>
                  <a:pt x="654" y="1069"/>
                </a:lnTo>
                <a:lnTo>
                  <a:pt x="638" y="1054"/>
                </a:lnTo>
                <a:lnTo>
                  <a:pt x="616" y="1036"/>
                </a:lnTo>
                <a:lnTo>
                  <a:pt x="597" y="1018"/>
                </a:lnTo>
                <a:lnTo>
                  <a:pt x="577" y="999"/>
                </a:lnTo>
                <a:lnTo>
                  <a:pt x="558" y="980"/>
                </a:lnTo>
                <a:lnTo>
                  <a:pt x="539" y="957"/>
                </a:lnTo>
                <a:lnTo>
                  <a:pt x="523" y="939"/>
                </a:lnTo>
                <a:lnTo>
                  <a:pt x="508" y="920"/>
                </a:lnTo>
                <a:lnTo>
                  <a:pt x="492" y="899"/>
                </a:lnTo>
                <a:lnTo>
                  <a:pt x="474" y="874"/>
                </a:lnTo>
                <a:lnTo>
                  <a:pt x="456" y="849"/>
                </a:lnTo>
                <a:lnTo>
                  <a:pt x="441" y="826"/>
                </a:lnTo>
                <a:lnTo>
                  <a:pt x="424" y="799"/>
                </a:lnTo>
                <a:lnTo>
                  <a:pt x="408" y="771"/>
                </a:lnTo>
                <a:lnTo>
                  <a:pt x="395" y="745"/>
                </a:lnTo>
                <a:lnTo>
                  <a:pt x="382" y="719"/>
                </a:lnTo>
                <a:lnTo>
                  <a:pt x="371" y="695"/>
                </a:lnTo>
                <a:lnTo>
                  <a:pt x="361" y="672"/>
                </a:lnTo>
                <a:lnTo>
                  <a:pt x="349" y="646"/>
                </a:lnTo>
                <a:lnTo>
                  <a:pt x="340" y="620"/>
                </a:lnTo>
                <a:lnTo>
                  <a:pt x="331" y="595"/>
                </a:lnTo>
                <a:lnTo>
                  <a:pt x="322" y="567"/>
                </a:lnTo>
                <a:lnTo>
                  <a:pt x="315" y="543"/>
                </a:lnTo>
                <a:lnTo>
                  <a:pt x="307" y="513"/>
                </a:lnTo>
                <a:lnTo>
                  <a:pt x="300" y="484"/>
                </a:lnTo>
                <a:lnTo>
                  <a:pt x="293" y="455"/>
                </a:lnTo>
                <a:lnTo>
                  <a:pt x="288" y="424"/>
                </a:lnTo>
                <a:lnTo>
                  <a:pt x="283" y="393"/>
                </a:lnTo>
                <a:lnTo>
                  <a:pt x="281" y="365"/>
                </a:lnTo>
                <a:lnTo>
                  <a:pt x="278" y="335"/>
                </a:lnTo>
                <a:lnTo>
                  <a:pt x="277" y="301"/>
                </a:lnTo>
                <a:lnTo>
                  <a:pt x="277" y="273"/>
                </a:lnTo>
                <a:lnTo>
                  <a:pt x="277" y="239"/>
                </a:lnTo>
                <a:lnTo>
                  <a:pt x="349" y="239"/>
                </a:lnTo>
                <a:lnTo>
                  <a:pt x="181" y="0"/>
                </a:lnTo>
                <a:lnTo>
                  <a:pt x="0" y="239"/>
                </a:lnTo>
                <a:lnTo>
                  <a:pt x="68" y="239"/>
                </a:lnTo>
                <a:lnTo>
                  <a:pt x="68" y="277"/>
                </a:lnTo>
                <a:lnTo>
                  <a:pt x="69" y="311"/>
                </a:lnTo>
                <a:lnTo>
                  <a:pt x="72" y="347"/>
                </a:lnTo>
                <a:lnTo>
                  <a:pt x="75" y="379"/>
                </a:lnTo>
                <a:lnTo>
                  <a:pt x="77" y="409"/>
                </a:lnTo>
                <a:lnTo>
                  <a:pt x="81" y="438"/>
                </a:lnTo>
                <a:lnTo>
                  <a:pt x="86" y="470"/>
                </a:lnTo>
                <a:lnTo>
                  <a:pt x="91" y="498"/>
                </a:lnTo>
                <a:lnTo>
                  <a:pt x="96" y="525"/>
                </a:lnTo>
                <a:lnTo>
                  <a:pt x="103" y="554"/>
                </a:lnTo>
                <a:lnTo>
                  <a:pt x="111" y="591"/>
                </a:lnTo>
                <a:lnTo>
                  <a:pt x="119" y="619"/>
                </a:lnTo>
                <a:lnTo>
                  <a:pt x="128" y="647"/>
                </a:lnTo>
                <a:lnTo>
                  <a:pt x="137" y="674"/>
                </a:lnTo>
                <a:lnTo>
                  <a:pt x="148" y="705"/>
                </a:lnTo>
                <a:lnTo>
                  <a:pt x="160" y="735"/>
                </a:lnTo>
                <a:lnTo>
                  <a:pt x="171" y="761"/>
                </a:lnTo>
                <a:lnTo>
                  <a:pt x="183" y="788"/>
                </a:lnTo>
                <a:lnTo>
                  <a:pt x="198" y="818"/>
                </a:lnTo>
                <a:lnTo>
                  <a:pt x="212" y="846"/>
                </a:lnTo>
                <a:lnTo>
                  <a:pt x="226" y="873"/>
                </a:lnTo>
                <a:lnTo>
                  <a:pt x="240" y="899"/>
                </a:lnTo>
                <a:lnTo>
                  <a:pt x="254" y="923"/>
                </a:lnTo>
                <a:lnTo>
                  <a:pt x="269" y="947"/>
                </a:lnTo>
                <a:lnTo>
                  <a:pt x="284" y="970"/>
                </a:lnTo>
                <a:lnTo>
                  <a:pt x="302" y="996"/>
                </a:lnTo>
                <a:lnTo>
                  <a:pt x="320" y="1022"/>
                </a:lnTo>
                <a:lnTo>
                  <a:pt x="339" y="1045"/>
                </a:lnTo>
                <a:lnTo>
                  <a:pt x="358" y="1068"/>
                </a:lnTo>
                <a:lnTo>
                  <a:pt x="376" y="1089"/>
                </a:lnTo>
                <a:lnTo>
                  <a:pt x="394" y="1110"/>
                </a:lnTo>
                <a:lnTo>
                  <a:pt x="410" y="1127"/>
                </a:lnTo>
                <a:lnTo>
                  <a:pt x="432" y="1150"/>
                </a:lnTo>
                <a:lnTo>
                  <a:pt x="455" y="1171"/>
                </a:lnTo>
                <a:lnTo>
                  <a:pt x="473" y="1188"/>
                </a:lnTo>
                <a:lnTo>
                  <a:pt x="494" y="1207"/>
                </a:lnTo>
                <a:lnTo>
                  <a:pt x="516" y="1225"/>
                </a:lnTo>
                <a:lnTo>
                  <a:pt x="539" y="1244"/>
                </a:lnTo>
                <a:lnTo>
                  <a:pt x="562" y="1262"/>
                </a:lnTo>
                <a:lnTo>
                  <a:pt x="583" y="1279"/>
                </a:lnTo>
                <a:lnTo>
                  <a:pt x="607" y="1298"/>
                </a:lnTo>
                <a:lnTo>
                  <a:pt x="628" y="1312"/>
                </a:lnTo>
                <a:lnTo>
                  <a:pt x="648" y="1326"/>
                </a:lnTo>
                <a:lnTo>
                  <a:pt x="663" y="1335"/>
                </a:lnTo>
                <a:lnTo>
                  <a:pt x="676" y="1345"/>
                </a:lnTo>
                <a:lnTo>
                  <a:pt x="687" y="1352"/>
                </a:lnTo>
                <a:lnTo>
                  <a:pt x="699" y="1357"/>
                </a:lnTo>
                <a:lnTo>
                  <a:pt x="712" y="1365"/>
                </a:lnTo>
                <a:lnTo>
                  <a:pt x="727" y="1371"/>
                </a:lnTo>
                <a:lnTo>
                  <a:pt x="742" y="1379"/>
                </a:lnTo>
                <a:lnTo>
                  <a:pt x="756" y="1387"/>
                </a:lnTo>
                <a:lnTo>
                  <a:pt x="767" y="1393"/>
                </a:lnTo>
                <a:lnTo>
                  <a:pt x="781" y="1401"/>
                </a:lnTo>
                <a:lnTo>
                  <a:pt x="797" y="1408"/>
                </a:lnTo>
                <a:lnTo>
                  <a:pt x="812" y="1415"/>
                </a:lnTo>
                <a:lnTo>
                  <a:pt x="829" y="1423"/>
                </a:lnTo>
                <a:lnTo>
                  <a:pt x="843" y="1429"/>
                </a:lnTo>
                <a:lnTo>
                  <a:pt x="855" y="1435"/>
                </a:lnTo>
                <a:lnTo>
                  <a:pt x="870" y="1440"/>
                </a:lnTo>
                <a:lnTo>
                  <a:pt x="886" y="1446"/>
                </a:lnTo>
                <a:lnTo>
                  <a:pt x="901" y="1451"/>
                </a:lnTo>
                <a:lnTo>
                  <a:pt x="912" y="1455"/>
                </a:lnTo>
                <a:lnTo>
                  <a:pt x="926" y="1460"/>
                </a:lnTo>
                <a:close/>
              </a:path>
            </a:pathLst>
          </a:custGeom>
          <a:noFill/>
          <a:ln w="28575">
            <a:solidFill>
              <a:srgbClr val="FF3300"/>
            </a:solidFill>
            <a:round/>
            <a:headEnd/>
            <a:tailEnd/>
          </a:ln>
        </p:spPr>
        <p:txBody>
          <a:bodyPr/>
          <a:lstStyle/>
          <a:p>
            <a:endParaRPr lang="zh-TW" altLang="en-US"/>
          </a:p>
        </p:txBody>
      </p:sp>
      <p:sp>
        <p:nvSpPr>
          <p:cNvPr id="1948716" name="Freeform 44"/>
          <p:cNvSpPr>
            <a:spLocks/>
          </p:cNvSpPr>
          <p:nvPr/>
        </p:nvSpPr>
        <p:spPr bwMode="auto">
          <a:xfrm>
            <a:off x="2625725" y="2819400"/>
            <a:ext cx="1158875" cy="795338"/>
          </a:xfrm>
          <a:custGeom>
            <a:avLst/>
            <a:gdLst>
              <a:gd name="T0" fmla="*/ 198 w 1461"/>
              <a:gd name="T1" fmla="*/ 1003 h 1003"/>
              <a:gd name="T2" fmla="*/ 210 w 1461"/>
              <a:gd name="T3" fmla="*/ 970 h 1003"/>
              <a:gd name="T4" fmla="*/ 225 w 1461"/>
              <a:gd name="T5" fmla="*/ 929 h 1003"/>
              <a:gd name="T6" fmla="*/ 240 w 1461"/>
              <a:gd name="T7" fmla="*/ 895 h 1003"/>
              <a:gd name="T8" fmla="*/ 257 w 1461"/>
              <a:gd name="T9" fmla="*/ 858 h 1003"/>
              <a:gd name="T10" fmla="*/ 276 w 1461"/>
              <a:gd name="T11" fmla="*/ 821 h 1003"/>
              <a:gd name="T12" fmla="*/ 297 w 1461"/>
              <a:gd name="T13" fmla="*/ 787 h 1003"/>
              <a:gd name="T14" fmla="*/ 315 w 1461"/>
              <a:gd name="T15" fmla="*/ 759 h 1003"/>
              <a:gd name="T16" fmla="*/ 337 w 1461"/>
              <a:gd name="T17" fmla="*/ 728 h 1003"/>
              <a:gd name="T18" fmla="*/ 360 w 1461"/>
              <a:gd name="T19" fmla="*/ 697 h 1003"/>
              <a:gd name="T20" fmla="*/ 377 w 1461"/>
              <a:gd name="T21" fmla="*/ 671 h 1003"/>
              <a:gd name="T22" fmla="*/ 407 w 1461"/>
              <a:gd name="T23" fmla="*/ 638 h 1003"/>
              <a:gd name="T24" fmla="*/ 442 w 1461"/>
              <a:gd name="T25" fmla="*/ 597 h 1003"/>
              <a:gd name="T26" fmla="*/ 480 w 1461"/>
              <a:gd name="T27" fmla="*/ 558 h 1003"/>
              <a:gd name="T28" fmla="*/ 521 w 1461"/>
              <a:gd name="T29" fmla="*/ 524 h 1003"/>
              <a:gd name="T30" fmla="*/ 562 w 1461"/>
              <a:gd name="T31" fmla="*/ 492 h 1003"/>
              <a:gd name="T32" fmla="*/ 611 w 1461"/>
              <a:gd name="T33" fmla="*/ 456 h 1003"/>
              <a:gd name="T34" fmla="*/ 661 w 1461"/>
              <a:gd name="T35" fmla="*/ 425 h 1003"/>
              <a:gd name="T36" fmla="*/ 716 w 1461"/>
              <a:gd name="T37" fmla="*/ 395 h 1003"/>
              <a:gd name="T38" fmla="*/ 765 w 1461"/>
              <a:gd name="T39" fmla="*/ 371 h 1003"/>
              <a:gd name="T40" fmla="*/ 815 w 1461"/>
              <a:gd name="T41" fmla="*/ 350 h 1003"/>
              <a:gd name="T42" fmla="*/ 866 w 1461"/>
              <a:gd name="T43" fmla="*/ 332 h 1003"/>
              <a:gd name="T44" fmla="*/ 918 w 1461"/>
              <a:gd name="T45" fmla="*/ 315 h 1003"/>
              <a:gd name="T46" fmla="*/ 976 w 1461"/>
              <a:gd name="T47" fmla="*/ 300 h 1003"/>
              <a:gd name="T48" fmla="*/ 1036 w 1461"/>
              <a:gd name="T49" fmla="*/ 289 h 1003"/>
              <a:gd name="T50" fmla="*/ 1096 w 1461"/>
              <a:gd name="T51" fmla="*/ 281 h 1003"/>
              <a:gd name="T52" fmla="*/ 1159 w 1461"/>
              <a:gd name="T53" fmla="*/ 277 h 1003"/>
              <a:gd name="T54" fmla="*/ 1222 w 1461"/>
              <a:gd name="T55" fmla="*/ 277 h 1003"/>
              <a:gd name="T56" fmla="*/ 1461 w 1461"/>
              <a:gd name="T57" fmla="*/ 182 h 1003"/>
              <a:gd name="T58" fmla="*/ 1222 w 1461"/>
              <a:gd name="T59" fmla="*/ 69 h 1003"/>
              <a:gd name="T60" fmla="*/ 1149 w 1461"/>
              <a:gd name="T61" fmla="*/ 70 h 1003"/>
              <a:gd name="T62" fmla="*/ 1082 w 1461"/>
              <a:gd name="T63" fmla="*/ 75 h 1003"/>
              <a:gd name="T64" fmla="*/ 1022 w 1461"/>
              <a:gd name="T65" fmla="*/ 81 h 1003"/>
              <a:gd name="T66" fmla="*/ 962 w 1461"/>
              <a:gd name="T67" fmla="*/ 92 h 1003"/>
              <a:gd name="T68" fmla="*/ 906 w 1461"/>
              <a:gd name="T69" fmla="*/ 103 h 1003"/>
              <a:gd name="T70" fmla="*/ 842 w 1461"/>
              <a:gd name="T71" fmla="*/ 119 h 1003"/>
              <a:gd name="T72" fmla="*/ 787 w 1461"/>
              <a:gd name="T73" fmla="*/ 137 h 1003"/>
              <a:gd name="T74" fmla="*/ 726 w 1461"/>
              <a:gd name="T75" fmla="*/ 160 h 1003"/>
              <a:gd name="T76" fmla="*/ 672 w 1461"/>
              <a:gd name="T77" fmla="*/ 183 h 1003"/>
              <a:gd name="T78" fmla="*/ 614 w 1461"/>
              <a:gd name="T79" fmla="*/ 212 h 1003"/>
              <a:gd name="T80" fmla="*/ 562 w 1461"/>
              <a:gd name="T81" fmla="*/ 240 h 1003"/>
              <a:gd name="T82" fmla="*/ 514 w 1461"/>
              <a:gd name="T83" fmla="*/ 269 h 1003"/>
              <a:gd name="T84" fmla="*/ 464 w 1461"/>
              <a:gd name="T85" fmla="*/ 303 h 1003"/>
              <a:gd name="T86" fmla="*/ 416 w 1461"/>
              <a:gd name="T87" fmla="*/ 339 h 1003"/>
              <a:gd name="T88" fmla="*/ 371 w 1461"/>
              <a:gd name="T89" fmla="*/ 376 h 1003"/>
              <a:gd name="T90" fmla="*/ 333 w 1461"/>
              <a:gd name="T91" fmla="*/ 411 h 1003"/>
              <a:gd name="T92" fmla="*/ 290 w 1461"/>
              <a:gd name="T93" fmla="*/ 455 h 1003"/>
              <a:gd name="T94" fmla="*/ 253 w 1461"/>
              <a:gd name="T95" fmla="*/ 494 h 1003"/>
              <a:gd name="T96" fmla="*/ 216 w 1461"/>
              <a:gd name="T97" fmla="*/ 539 h 1003"/>
              <a:gd name="T98" fmla="*/ 182 w 1461"/>
              <a:gd name="T99" fmla="*/ 583 h 1003"/>
              <a:gd name="T100" fmla="*/ 149 w 1461"/>
              <a:gd name="T101" fmla="*/ 628 h 1003"/>
              <a:gd name="T102" fmla="*/ 126 w 1461"/>
              <a:gd name="T103" fmla="*/ 662 h 1003"/>
              <a:gd name="T104" fmla="*/ 108 w 1461"/>
              <a:gd name="T105" fmla="*/ 688 h 1003"/>
              <a:gd name="T106" fmla="*/ 95 w 1461"/>
              <a:gd name="T107" fmla="*/ 712 h 1003"/>
              <a:gd name="T108" fmla="*/ 81 w 1461"/>
              <a:gd name="T109" fmla="*/ 742 h 1003"/>
              <a:gd name="T110" fmla="*/ 67 w 1461"/>
              <a:gd name="T111" fmla="*/ 766 h 1003"/>
              <a:gd name="T112" fmla="*/ 52 w 1461"/>
              <a:gd name="T113" fmla="*/ 797 h 1003"/>
              <a:gd name="T114" fmla="*/ 37 w 1461"/>
              <a:gd name="T115" fmla="*/ 829 h 1003"/>
              <a:gd name="T116" fmla="*/ 25 w 1461"/>
              <a:gd name="T117" fmla="*/ 855 h 1003"/>
              <a:gd name="T118" fmla="*/ 14 w 1461"/>
              <a:gd name="T119" fmla="*/ 886 h 1003"/>
              <a:gd name="T120" fmla="*/ 5 w 1461"/>
              <a:gd name="T121" fmla="*/ 913 h 100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461"/>
              <a:gd name="T184" fmla="*/ 0 h 1003"/>
              <a:gd name="T185" fmla="*/ 1461 w 1461"/>
              <a:gd name="T186" fmla="*/ 1003 h 100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461" h="1003">
                <a:moveTo>
                  <a:pt x="0" y="927"/>
                </a:moveTo>
                <a:lnTo>
                  <a:pt x="198" y="1003"/>
                </a:lnTo>
                <a:lnTo>
                  <a:pt x="203" y="986"/>
                </a:lnTo>
                <a:lnTo>
                  <a:pt x="210" y="970"/>
                </a:lnTo>
                <a:lnTo>
                  <a:pt x="217" y="948"/>
                </a:lnTo>
                <a:lnTo>
                  <a:pt x="225" y="929"/>
                </a:lnTo>
                <a:lnTo>
                  <a:pt x="233" y="910"/>
                </a:lnTo>
                <a:lnTo>
                  <a:pt x="240" y="895"/>
                </a:lnTo>
                <a:lnTo>
                  <a:pt x="249" y="874"/>
                </a:lnTo>
                <a:lnTo>
                  <a:pt x="257" y="858"/>
                </a:lnTo>
                <a:lnTo>
                  <a:pt x="267" y="839"/>
                </a:lnTo>
                <a:lnTo>
                  <a:pt x="276" y="821"/>
                </a:lnTo>
                <a:lnTo>
                  <a:pt x="287" y="803"/>
                </a:lnTo>
                <a:lnTo>
                  <a:pt x="297" y="787"/>
                </a:lnTo>
                <a:lnTo>
                  <a:pt x="306" y="773"/>
                </a:lnTo>
                <a:lnTo>
                  <a:pt x="315" y="759"/>
                </a:lnTo>
                <a:lnTo>
                  <a:pt x="325" y="744"/>
                </a:lnTo>
                <a:lnTo>
                  <a:pt x="337" y="728"/>
                </a:lnTo>
                <a:lnTo>
                  <a:pt x="348" y="712"/>
                </a:lnTo>
                <a:lnTo>
                  <a:pt x="360" y="697"/>
                </a:lnTo>
                <a:lnTo>
                  <a:pt x="367" y="685"/>
                </a:lnTo>
                <a:lnTo>
                  <a:pt x="377" y="671"/>
                </a:lnTo>
                <a:lnTo>
                  <a:pt x="391" y="655"/>
                </a:lnTo>
                <a:lnTo>
                  <a:pt x="407" y="638"/>
                </a:lnTo>
                <a:lnTo>
                  <a:pt x="425" y="616"/>
                </a:lnTo>
                <a:lnTo>
                  <a:pt x="442" y="597"/>
                </a:lnTo>
                <a:lnTo>
                  <a:pt x="461" y="577"/>
                </a:lnTo>
                <a:lnTo>
                  <a:pt x="480" y="558"/>
                </a:lnTo>
                <a:lnTo>
                  <a:pt x="503" y="539"/>
                </a:lnTo>
                <a:lnTo>
                  <a:pt x="521" y="524"/>
                </a:lnTo>
                <a:lnTo>
                  <a:pt x="540" y="508"/>
                </a:lnTo>
                <a:lnTo>
                  <a:pt x="562" y="492"/>
                </a:lnTo>
                <a:lnTo>
                  <a:pt x="586" y="474"/>
                </a:lnTo>
                <a:lnTo>
                  <a:pt x="611" y="456"/>
                </a:lnTo>
                <a:lnTo>
                  <a:pt x="634" y="441"/>
                </a:lnTo>
                <a:lnTo>
                  <a:pt x="661" y="425"/>
                </a:lnTo>
                <a:lnTo>
                  <a:pt x="689" y="408"/>
                </a:lnTo>
                <a:lnTo>
                  <a:pt x="716" y="395"/>
                </a:lnTo>
                <a:lnTo>
                  <a:pt x="741" y="383"/>
                </a:lnTo>
                <a:lnTo>
                  <a:pt x="765" y="371"/>
                </a:lnTo>
                <a:lnTo>
                  <a:pt x="788" y="361"/>
                </a:lnTo>
                <a:lnTo>
                  <a:pt x="815" y="350"/>
                </a:lnTo>
                <a:lnTo>
                  <a:pt x="840" y="341"/>
                </a:lnTo>
                <a:lnTo>
                  <a:pt x="866" y="332"/>
                </a:lnTo>
                <a:lnTo>
                  <a:pt x="894" y="323"/>
                </a:lnTo>
                <a:lnTo>
                  <a:pt x="918" y="315"/>
                </a:lnTo>
                <a:lnTo>
                  <a:pt x="947" y="308"/>
                </a:lnTo>
                <a:lnTo>
                  <a:pt x="976" y="300"/>
                </a:lnTo>
                <a:lnTo>
                  <a:pt x="1006" y="294"/>
                </a:lnTo>
                <a:lnTo>
                  <a:pt x="1036" y="289"/>
                </a:lnTo>
                <a:lnTo>
                  <a:pt x="1068" y="283"/>
                </a:lnTo>
                <a:lnTo>
                  <a:pt x="1096" y="281"/>
                </a:lnTo>
                <a:lnTo>
                  <a:pt x="1125" y="278"/>
                </a:lnTo>
                <a:lnTo>
                  <a:pt x="1159" y="277"/>
                </a:lnTo>
                <a:lnTo>
                  <a:pt x="1187" y="277"/>
                </a:lnTo>
                <a:lnTo>
                  <a:pt x="1222" y="277"/>
                </a:lnTo>
                <a:lnTo>
                  <a:pt x="1222" y="350"/>
                </a:lnTo>
                <a:lnTo>
                  <a:pt x="1461" y="182"/>
                </a:lnTo>
                <a:lnTo>
                  <a:pt x="1222" y="0"/>
                </a:lnTo>
                <a:lnTo>
                  <a:pt x="1222" y="69"/>
                </a:lnTo>
                <a:lnTo>
                  <a:pt x="1184" y="69"/>
                </a:lnTo>
                <a:lnTo>
                  <a:pt x="1149" y="70"/>
                </a:lnTo>
                <a:lnTo>
                  <a:pt x="1114" y="72"/>
                </a:lnTo>
                <a:lnTo>
                  <a:pt x="1082" y="75"/>
                </a:lnTo>
                <a:lnTo>
                  <a:pt x="1051" y="78"/>
                </a:lnTo>
                <a:lnTo>
                  <a:pt x="1022" y="81"/>
                </a:lnTo>
                <a:lnTo>
                  <a:pt x="990" y="86"/>
                </a:lnTo>
                <a:lnTo>
                  <a:pt x="962" y="92"/>
                </a:lnTo>
                <a:lnTo>
                  <a:pt x="936" y="97"/>
                </a:lnTo>
                <a:lnTo>
                  <a:pt x="906" y="103"/>
                </a:lnTo>
                <a:lnTo>
                  <a:pt x="870" y="112"/>
                </a:lnTo>
                <a:lnTo>
                  <a:pt x="842" y="119"/>
                </a:lnTo>
                <a:lnTo>
                  <a:pt x="814" y="128"/>
                </a:lnTo>
                <a:lnTo>
                  <a:pt x="787" y="137"/>
                </a:lnTo>
                <a:lnTo>
                  <a:pt x="755" y="149"/>
                </a:lnTo>
                <a:lnTo>
                  <a:pt x="726" y="160"/>
                </a:lnTo>
                <a:lnTo>
                  <a:pt x="699" y="172"/>
                </a:lnTo>
                <a:lnTo>
                  <a:pt x="672" y="183"/>
                </a:lnTo>
                <a:lnTo>
                  <a:pt x="642" y="198"/>
                </a:lnTo>
                <a:lnTo>
                  <a:pt x="614" y="212"/>
                </a:lnTo>
                <a:lnTo>
                  <a:pt x="587" y="225"/>
                </a:lnTo>
                <a:lnTo>
                  <a:pt x="562" y="240"/>
                </a:lnTo>
                <a:lnTo>
                  <a:pt x="538" y="253"/>
                </a:lnTo>
                <a:lnTo>
                  <a:pt x="514" y="269"/>
                </a:lnTo>
                <a:lnTo>
                  <a:pt x="491" y="285"/>
                </a:lnTo>
                <a:lnTo>
                  <a:pt x="464" y="303"/>
                </a:lnTo>
                <a:lnTo>
                  <a:pt x="439" y="320"/>
                </a:lnTo>
                <a:lnTo>
                  <a:pt x="416" y="339"/>
                </a:lnTo>
                <a:lnTo>
                  <a:pt x="393" y="358"/>
                </a:lnTo>
                <a:lnTo>
                  <a:pt x="371" y="376"/>
                </a:lnTo>
                <a:lnTo>
                  <a:pt x="351" y="394"/>
                </a:lnTo>
                <a:lnTo>
                  <a:pt x="333" y="411"/>
                </a:lnTo>
                <a:lnTo>
                  <a:pt x="310" y="432"/>
                </a:lnTo>
                <a:lnTo>
                  <a:pt x="290" y="455"/>
                </a:lnTo>
                <a:lnTo>
                  <a:pt x="272" y="473"/>
                </a:lnTo>
                <a:lnTo>
                  <a:pt x="253" y="494"/>
                </a:lnTo>
                <a:lnTo>
                  <a:pt x="235" y="516"/>
                </a:lnTo>
                <a:lnTo>
                  <a:pt x="216" y="539"/>
                </a:lnTo>
                <a:lnTo>
                  <a:pt x="198" y="562"/>
                </a:lnTo>
                <a:lnTo>
                  <a:pt x="182" y="583"/>
                </a:lnTo>
                <a:lnTo>
                  <a:pt x="163" y="608"/>
                </a:lnTo>
                <a:lnTo>
                  <a:pt x="149" y="628"/>
                </a:lnTo>
                <a:lnTo>
                  <a:pt x="135" y="648"/>
                </a:lnTo>
                <a:lnTo>
                  <a:pt x="126" y="662"/>
                </a:lnTo>
                <a:lnTo>
                  <a:pt x="116" y="676"/>
                </a:lnTo>
                <a:lnTo>
                  <a:pt x="108" y="688"/>
                </a:lnTo>
                <a:lnTo>
                  <a:pt x="103" y="699"/>
                </a:lnTo>
                <a:lnTo>
                  <a:pt x="95" y="712"/>
                </a:lnTo>
                <a:lnTo>
                  <a:pt x="89" y="727"/>
                </a:lnTo>
                <a:lnTo>
                  <a:pt x="81" y="742"/>
                </a:lnTo>
                <a:lnTo>
                  <a:pt x="74" y="755"/>
                </a:lnTo>
                <a:lnTo>
                  <a:pt x="67" y="766"/>
                </a:lnTo>
                <a:lnTo>
                  <a:pt x="60" y="782"/>
                </a:lnTo>
                <a:lnTo>
                  <a:pt x="52" y="797"/>
                </a:lnTo>
                <a:lnTo>
                  <a:pt x="46" y="812"/>
                </a:lnTo>
                <a:lnTo>
                  <a:pt x="37" y="829"/>
                </a:lnTo>
                <a:lnTo>
                  <a:pt x="32" y="843"/>
                </a:lnTo>
                <a:lnTo>
                  <a:pt x="25" y="855"/>
                </a:lnTo>
                <a:lnTo>
                  <a:pt x="20" y="871"/>
                </a:lnTo>
                <a:lnTo>
                  <a:pt x="14" y="886"/>
                </a:lnTo>
                <a:lnTo>
                  <a:pt x="9" y="901"/>
                </a:lnTo>
                <a:lnTo>
                  <a:pt x="5" y="913"/>
                </a:lnTo>
                <a:lnTo>
                  <a:pt x="0" y="927"/>
                </a:lnTo>
                <a:close/>
              </a:path>
            </a:pathLst>
          </a:custGeom>
          <a:noFill/>
          <a:ln w="28575">
            <a:solidFill>
              <a:srgbClr val="FF3300"/>
            </a:solidFill>
            <a:round/>
            <a:headEnd/>
            <a:tailEnd/>
          </a:ln>
        </p:spPr>
        <p:txBody>
          <a:bodyPr/>
          <a:lstStyle/>
          <a:p>
            <a:endParaRPr lang="zh-TW" altLang="en-US"/>
          </a:p>
        </p:txBody>
      </p:sp>
      <p:sp>
        <p:nvSpPr>
          <p:cNvPr id="1948717" name="Freeform 45"/>
          <p:cNvSpPr>
            <a:spLocks/>
          </p:cNvSpPr>
          <p:nvPr/>
        </p:nvSpPr>
        <p:spPr bwMode="auto">
          <a:xfrm>
            <a:off x="3390900" y="4127500"/>
            <a:ext cx="1158875" cy="796925"/>
          </a:xfrm>
          <a:custGeom>
            <a:avLst/>
            <a:gdLst>
              <a:gd name="T0" fmla="*/ 1262 w 1460"/>
              <a:gd name="T1" fmla="*/ 0 h 1004"/>
              <a:gd name="T2" fmla="*/ 1251 w 1460"/>
              <a:gd name="T3" fmla="*/ 33 h 1004"/>
              <a:gd name="T4" fmla="*/ 1235 w 1460"/>
              <a:gd name="T5" fmla="*/ 74 h 1004"/>
              <a:gd name="T6" fmla="*/ 1220 w 1460"/>
              <a:gd name="T7" fmla="*/ 108 h 1004"/>
              <a:gd name="T8" fmla="*/ 1204 w 1460"/>
              <a:gd name="T9" fmla="*/ 145 h 1004"/>
              <a:gd name="T10" fmla="*/ 1185 w 1460"/>
              <a:gd name="T11" fmla="*/ 182 h 1004"/>
              <a:gd name="T12" fmla="*/ 1163 w 1460"/>
              <a:gd name="T13" fmla="*/ 216 h 1004"/>
              <a:gd name="T14" fmla="*/ 1145 w 1460"/>
              <a:gd name="T15" fmla="*/ 244 h 1004"/>
              <a:gd name="T16" fmla="*/ 1124 w 1460"/>
              <a:gd name="T17" fmla="*/ 275 h 1004"/>
              <a:gd name="T18" fmla="*/ 1101 w 1460"/>
              <a:gd name="T19" fmla="*/ 307 h 1004"/>
              <a:gd name="T20" fmla="*/ 1083 w 1460"/>
              <a:gd name="T21" fmla="*/ 332 h 1004"/>
              <a:gd name="T22" fmla="*/ 1054 w 1460"/>
              <a:gd name="T23" fmla="*/ 365 h 1004"/>
              <a:gd name="T24" fmla="*/ 1018 w 1460"/>
              <a:gd name="T25" fmla="*/ 406 h 1004"/>
              <a:gd name="T26" fmla="*/ 980 w 1460"/>
              <a:gd name="T27" fmla="*/ 445 h 1004"/>
              <a:gd name="T28" fmla="*/ 939 w 1460"/>
              <a:gd name="T29" fmla="*/ 480 h 1004"/>
              <a:gd name="T30" fmla="*/ 899 w 1460"/>
              <a:gd name="T31" fmla="*/ 511 h 1004"/>
              <a:gd name="T32" fmla="*/ 849 w 1460"/>
              <a:gd name="T33" fmla="*/ 547 h 1004"/>
              <a:gd name="T34" fmla="*/ 799 w 1460"/>
              <a:gd name="T35" fmla="*/ 579 h 1004"/>
              <a:gd name="T36" fmla="*/ 745 w 1460"/>
              <a:gd name="T37" fmla="*/ 608 h 1004"/>
              <a:gd name="T38" fmla="*/ 695 w 1460"/>
              <a:gd name="T39" fmla="*/ 632 h 1004"/>
              <a:gd name="T40" fmla="*/ 646 w 1460"/>
              <a:gd name="T41" fmla="*/ 654 h 1004"/>
              <a:gd name="T42" fmla="*/ 595 w 1460"/>
              <a:gd name="T43" fmla="*/ 671 h 1004"/>
              <a:gd name="T44" fmla="*/ 543 w 1460"/>
              <a:gd name="T45" fmla="*/ 688 h 1004"/>
              <a:gd name="T46" fmla="*/ 484 w 1460"/>
              <a:gd name="T47" fmla="*/ 703 h 1004"/>
              <a:gd name="T48" fmla="*/ 424 w 1460"/>
              <a:gd name="T49" fmla="*/ 715 h 1004"/>
              <a:gd name="T50" fmla="*/ 365 w 1460"/>
              <a:gd name="T51" fmla="*/ 722 h 1004"/>
              <a:gd name="T52" fmla="*/ 301 w 1460"/>
              <a:gd name="T53" fmla="*/ 726 h 1004"/>
              <a:gd name="T54" fmla="*/ 239 w 1460"/>
              <a:gd name="T55" fmla="*/ 726 h 1004"/>
              <a:gd name="T56" fmla="*/ 0 w 1460"/>
              <a:gd name="T57" fmla="*/ 821 h 1004"/>
              <a:gd name="T58" fmla="*/ 239 w 1460"/>
              <a:gd name="T59" fmla="*/ 935 h 1004"/>
              <a:gd name="T60" fmla="*/ 311 w 1460"/>
              <a:gd name="T61" fmla="*/ 933 h 1004"/>
              <a:gd name="T62" fmla="*/ 379 w 1460"/>
              <a:gd name="T63" fmla="*/ 928 h 1004"/>
              <a:gd name="T64" fmla="*/ 438 w 1460"/>
              <a:gd name="T65" fmla="*/ 922 h 1004"/>
              <a:gd name="T66" fmla="*/ 498 w 1460"/>
              <a:gd name="T67" fmla="*/ 912 h 1004"/>
              <a:gd name="T68" fmla="*/ 554 w 1460"/>
              <a:gd name="T69" fmla="*/ 900 h 1004"/>
              <a:gd name="T70" fmla="*/ 619 w 1460"/>
              <a:gd name="T71" fmla="*/ 884 h 1004"/>
              <a:gd name="T72" fmla="*/ 673 w 1460"/>
              <a:gd name="T73" fmla="*/ 866 h 1004"/>
              <a:gd name="T74" fmla="*/ 735 w 1460"/>
              <a:gd name="T75" fmla="*/ 843 h 1004"/>
              <a:gd name="T76" fmla="*/ 788 w 1460"/>
              <a:gd name="T77" fmla="*/ 820 h 1004"/>
              <a:gd name="T78" fmla="*/ 846 w 1460"/>
              <a:gd name="T79" fmla="*/ 791 h 1004"/>
              <a:gd name="T80" fmla="*/ 899 w 1460"/>
              <a:gd name="T81" fmla="*/ 763 h 1004"/>
              <a:gd name="T82" fmla="*/ 947 w 1460"/>
              <a:gd name="T83" fmla="*/ 734 h 1004"/>
              <a:gd name="T84" fmla="*/ 996 w 1460"/>
              <a:gd name="T85" fmla="*/ 701 h 1004"/>
              <a:gd name="T86" fmla="*/ 1045 w 1460"/>
              <a:gd name="T87" fmla="*/ 664 h 1004"/>
              <a:gd name="T88" fmla="*/ 1089 w 1460"/>
              <a:gd name="T89" fmla="*/ 627 h 1004"/>
              <a:gd name="T90" fmla="*/ 1127 w 1460"/>
              <a:gd name="T91" fmla="*/ 593 h 1004"/>
              <a:gd name="T92" fmla="*/ 1171 w 1460"/>
              <a:gd name="T93" fmla="*/ 548 h 1004"/>
              <a:gd name="T94" fmla="*/ 1207 w 1460"/>
              <a:gd name="T95" fmla="*/ 509 h 1004"/>
              <a:gd name="T96" fmla="*/ 1244 w 1460"/>
              <a:gd name="T97" fmla="*/ 464 h 1004"/>
              <a:gd name="T98" fmla="*/ 1279 w 1460"/>
              <a:gd name="T99" fmla="*/ 420 h 1004"/>
              <a:gd name="T100" fmla="*/ 1312 w 1460"/>
              <a:gd name="T101" fmla="*/ 375 h 1004"/>
              <a:gd name="T102" fmla="*/ 1335 w 1460"/>
              <a:gd name="T103" fmla="*/ 341 h 1004"/>
              <a:gd name="T104" fmla="*/ 1352 w 1460"/>
              <a:gd name="T105" fmla="*/ 316 h 1004"/>
              <a:gd name="T106" fmla="*/ 1365 w 1460"/>
              <a:gd name="T107" fmla="*/ 291 h 1004"/>
              <a:gd name="T108" fmla="*/ 1379 w 1460"/>
              <a:gd name="T109" fmla="*/ 261 h 1004"/>
              <a:gd name="T110" fmla="*/ 1393 w 1460"/>
              <a:gd name="T111" fmla="*/ 237 h 1004"/>
              <a:gd name="T112" fmla="*/ 1408 w 1460"/>
              <a:gd name="T113" fmla="*/ 206 h 1004"/>
              <a:gd name="T114" fmla="*/ 1424 w 1460"/>
              <a:gd name="T115" fmla="*/ 174 h 1004"/>
              <a:gd name="T116" fmla="*/ 1435 w 1460"/>
              <a:gd name="T117" fmla="*/ 148 h 1004"/>
              <a:gd name="T118" fmla="*/ 1447 w 1460"/>
              <a:gd name="T119" fmla="*/ 117 h 1004"/>
              <a:gd name="T120" fmla="*/ 1455 w 1460"/>
              <a:gd name="T121" fmla="*/ 91 h 100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460"/>
              <a:gd name="T184" fmla="*/ 0 h 1004"/>
              <a:gd name="T185" fmla="*/ 1460 w 1460"/>
              <a:gd name="T186" fmla="*/ 1004 h 100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460" h="1004">
                <a:moveTo>
                  <a:pt x="1460" y="77"/>
                </a:moveTo>
                <a:lnTo>
                  <a:pt x="1262" y="0"/>
                </a:lnTo>
                <a:lnTo>
                  <a:pt x="1257" y="17"/>
                </a:lnTo>
                <a:lnTo>
                  <a:pt x="1251" y="33"/>
                </a:lnTo>
                <a:lnTo>
                  <a:pt x="1243" y="55"/>
                </a:lnTo>
                <a:lnTo>
                  <a:pt x="1235" y="74"/>
                </a:lnTo>
                <a:lnTo>
                  <a:pt x="1228" y="93"/>
                </a:lnTo>
                <a:lnTo>
                  <a:pt x="1220" y="108"/>
                </a:lnTo>
                <a:lnTo>
                  <a:pt x="1211" y="129"/>
                </a:lnTo>
                <a:lnTo>
                  <a:pt x="1204" y="145"/>
                </a:lnTo>
                <a:lnTo>
                  <a:pt x="1193" y="164"/>
                </a:lnTo>
                <a:lnTo>
                  <a:pt x="1185" y="182"/>
                </a:lnTo>
                <a:lnTo>
                  <a:pt x="1173" y="200"/>
                </a:lnTo>
                <a:lnTo>
                  <a:pt x="1163" y="216"/>
                </a:lnTo>
                <a:lnTo>
                  <a:pt x="1154" y="230"/>
                </a:lnTo>
                <a:lnTo>
                  <a:pt x="1145" y="244"/>
                </a:lnTo>
                <a:lnTo>
                  <a:pt x="1135" y="260"/>
                </a:lnTo>
                <a:lnTo>
                  <a:pt x="1124" y="275"/>
                </a:lnTo>
                <a:lnTo>
                  <a:pt x="1112" y="291"/>
                </a:lnTo>
                <a:lnTo>
                  <a:pt x="1101" y="307"/>
                </a:lnTo>
                <a:lnTo>
                  <a:pt x="1093" y="318"/>
                </a:lnTo>
                <a:lnTo>
                  <a:pt x="1083" y="332"/>
                </a:lnTo>
                <a:lnTo>
                  <a:pt x="1069" y="349"/>
                </a:lnTo>
                <a:lnTo>
                  <a:pt x="1054" y="365"/>
                </a:lnTo>
                <a:lnTo>
                  <a:pt x="1036" y="387"/>
                </a:lnTo>
                <a:lnTo>
                  <a:pt x="1018" y="406"/>
                </a:lnTo>
                <a:lnTo>
                  <a:pt x="999" y="426"/>
                </a:lnTo>
                <a:lnTo>
                  <a:pt x="980" y="445"/>
                </a:lnTo>
                <a:lnTo>
                  <a:pt x="957" y="464"/>
                </a:lnTo>
                <a:lnTo>
                  <a:pt x="939" y="480"/>
                </a:lnTo>
                <a:lnTo>
                  <a:pt x="920" y="495"/>
                </a:lnTo>
                <a:lnTo>
                  <a:pt x="899" y="511"/>
                </a:lnTo>
                <a:lnTo>
                  <a:pt x="874" y="529"/>
                </a:lnTo>
                <a:lnTo>
                  <a:pt x="849" y="547"/>
                </a:lnTo>
                <a:lnTo>
                  <a:pt x="826" y="562"/>
                </a:lnTo>
                <a:lnTo>
                  <a:pt x="799" y="579"/>
                </a:lnTo>
                <a:lnTo>
                  <a:pt x="771" y="595"/>
                </a:lnTo>
                <a:lnTo>
                  <a:pt x="745" y="608"/>
                </a:lnTo>
                <a:lnTo>
                  <a:pt x="719" y="621"/>
                </a:lnTo>
                <a:lnTo>
                  <a:pt x="695" y="632"/>
                </a:lnTo>
                <a:lnTo>
                  <a:pt x="672" y="642"/>
                </a:lnTo>
                <a:lnTo>
                  <a:pt x="646" y="654"/>
                </a:lnTo>
                <a:lnTo>
                  <a:pt x="620" y="663"/>
                </a:lnTo>
                <a:lnTo>
                  <a:pt x="595" y="671"/>
                </a:lnTo>
                <a:lnTo>
                  <a:pt x="567" y="680"/>
                </a:lnTo>
                <a:lnTo>
                  <a:pt x="543" y="688"/>
                </a:lnTo>
                <a:lnTo>
                  <a:pt x="513" y="696"/>
                </a:lnTo>
                <a:lnTo>
                  <a:pt x="484" y="703"/>
                </a:lnTo>
                <a:lnTo>
                  <a:pt x="455" y="710"/>
                </a:lnTo>
                <a:lnTo>
                  <a:pt x="424" y="715"/>
                </a:lnTo>
                <a:lnTo>
                  <a:pt x="392" y="720"/>
                </a:lnTo>
                <a:lnTo>
                  <a:pt x="365" y="722"/>
                </a:lnTo>
                <a:lnTo>
                  <a:pt x="335" y="725"/>
                </a:lnTo>
                <a:lnTo>
                  <a:pt x="301" y="726"/>
                </a:lnTo>
                <a:lnTo>
                  <a:pt x="273" y="726"/>
                </a:lnTo>
                <a:lnTo>
                  <a:pt x="239" y="726"/>
                </a:lnTo>
                <a:lnTo>
                  <a:pt x="239" y="654"/>
                </a:lnTo>
                <a:lnTo>
                  <a:pt x="0" y="821"/>
                </a:lnTo>
                <a:lnTo>
                  <a:pt x="239" y="1004"/>
                </a:lnTo>
                <a:lnTo>
                  <a:pt x="239" y="935"/>
                </a:lnTo>
                <a:lnTo>
                  <a:pt x="277" y="935"/>
                </a:lnTo>
                <a:lnTo>
                  <a:pt x="311" y="933"/>
                </a:lnTo>
                <a:lnTo>
                  <a:pt x="347" y="931"/>
                </a:lnTo>
                <a:lnTo>
                  <a:pt x="379" y="928"/>
                </a:lnTo>
                <a:lnTo>
                  <a:pt x="409" y="926"/>
                </a:lnTo>
                <a:lnTo>
                  <a:pt x="438" y="922"/>
                </a:lnTo>
                <a:lnTo>
                  <a:pt x="470" y="917"/>
                </a:lnTo>
                <a:lnTo>
                  <a:pt x="498" y="912"/>
                </a:lnTo>
                <a:lnTo>
                  <a:pt x="525" y="907"/>
                </a:lnTo>
                <a:lnTo>
                  <a:pt x="554" y="900"/>
                </a:lnTo>
                <a:lnTo>
                  <a:pt x="591" y="891"/>
                </a:lnTo>
                <a:lnTo>
                  <a:pt x="619" y="884"/>
                </a:lnTo>
                <a:lnTo>
                  <a:pt x="647" y="875"/>
                </a:lnTo>
                <a:lnTo>
                  <a:pt x="673" y="866"/>
                </a:lnTo>
                <a:lnTo>
                  <a:pt x="705" y="854"/>
                </a:lnTo>
                <a:lnTo>
                  <a:pt x="735" y="843"/>
                </a:lnTo>
                <a:lnTo>
                  <a:pt x="761" y="832"/>
                </a:lnTo>
                <a:lnTo>
                  <a:pt x="788" y="820"/>
                </a:lnTo>
                <a:lnTo>
                  <a:pt x="818" y="805"/>
                </a:lnTo>
                <a:lnTo>
                  <a:pt x="846" y="791"/>
                </a:lnTo>
                <a:lnTo>
                  <a:pt x="873" y="778"/>
                </a:lnTo>
                <a:lnTo>
                  <a:pt x="899" y="763"/>
                </a:lnTo>
                <a:lnTo>
                  <a:pt x="921" y="750"/>
                </a:lnTo>
                <a:lnTo>
                  <a:pt x="947" y="734"/>
                </a:lnTo>
                <a:lnTo>
                  <a:pt x="970" y="718"/>
                </a:lnTo>
                <a:lnTo>
                  <a:pt x="996" y="701"/>
                </a:lnTo>
                <a:lnTo>
                  <a:pt x="1022" y="683"/>
                </a:lnTo>
                <a:lnTo>
                  <a:pt x="1045" y="664"/>
                </a:lnTo>
                <a:lnTo>
                  <a:pt x="1068" y="645"/>
                </a:lnTo>
                <a:lnTo>
                  <a:pt x="1089" y="627"/>
                </a:lnTo>
                <a:lnTo>
                  <a:pt x="1110" y="609"/>
                </a:lnTo>
                <a:lnTo>
                  <a:pt x="1127" y="593"/>
                </a:lnTo>
                <a:lnTo>
                  <a:pt x="1150" y="571"/>
                </a:lnTo>
                <a:lnTo>
                  <a:pt x="1171" y="548"/>
                </a:lnTo>
                <a:lnTo>
                  <a:pt x="1188" y="530"/>
                </a:lnTo>
                <a:lnTo>
                  <a:pt x="1207" y="509"/>
                </a:lnTo>
                <a:lnTo>
                  <a:pt x="1225" y="487"/>
                </a:lnTo>
                <a:lnTo>
                  <a:pt x="1244" y="464"/>
                </a:lnTo>
                <a:lnTo>
                  <a:pt x="1262" y="441"/>
                </a:lnTo>
                <a:lnTo>
                  <a:pt x="1279" y="420"/>
                </a:lnTo>
                <a:lnTo>
                  <a:pt x="1298" y="396"/>
                </a:lnTo>
                <a:lnTo>
                  <a:pt x="1312" y="375"/>
                </a:lnTo>
                <a:lnTo>
                  <a:pt x="1326" y="355"/>
                </a:lnTo>
                <a:lnTo>
                  <a:pt x="1335" y="341"/>
                </a:lnTo>
                <a:lnTo>
                  <a:pt x="1345" y="327"/>
                </a:lnTo>
                <a:lnTo>
                  <a:pt x="1352" y="316"/>
                </a:lnTo>
                <a:lnTo>
                  <a:pt x="1358" y="304"/>
                </a:lnTo>
                <a:lnTo>
                  <a:pt x="1365" y="291"/>
                </a:lnTo>
                <a:lnTo>
                  <a:pt x="1371" y="276"/>
                </a:lnTo>
                <a:lnTo>
                  <a:pt x="1379" y="261"/>
                </a:lnTo>
                <a:lnTo>
                  <a:pt x="1387" y="248"/>
                </a:lnTo>
                <a:lnTo>
                  <a:pt x="1393" y="237"/>
                </a:lnTo>
                <a:lnTo>
                  <a:pt x="1401" y="221"/>
                </a:lnTo>
                <a:lnTo>
                  <a:pt x="1408" y="206"/>
                </a:lnTo>
                <a:lnTo>
                  <a:pt x="1415" y="191"/>
                </a:lnTo>
                <a:lnTo>
                  <a:pt x="1424" y="174"/>
                </a:lnTo>
                <a:lnTo>
                  <a:pt x="1429" y="160"/>
                </a:lnTo>
                <a:lnTo>
                  <a:pt x="1435" y="148"/>
                </a:lnTo>
                <a:lnTo>
                  <a:pt x="1440" y="133"/>
                </a:lnTo>
                <a:lnTo>
                  <a:pt x="1447" y="117"/>
                </a:lnTo>
                <a:lnTo>
                  <a:pt x="1452" y="102"/>
                </a:lnTo>
                <a:lnTo>
                  <a:pt x="1455" y="91"/>
                </a:lnTo>
                <a:lnTo>
                  <a:pt x="1460" y="77"/>
                </a:lnTo>
                <a:close/>
              </a:path>
            </a:pathLst>
          </a:custGeom>
          <a:noFill/>
          <a:ln w="28575">
            <a:solidFill>
              <a:srgbClr val="FF3300"/>
            </a:solidFill>
            <a:round/>
            <a:headEnd/>
            <a:tailEnd/>
          </a:ln>
        </p:spPr>
        <p:txBody>
          <a:bodyPr/>
          <a:lstStyle/>
          <a:p>
            <a:endParaRPr lang="zh-TW" altLang="en-US"/>
          </a:p>
        </p:txBody>
      </p:sp>
      <p:sp>
        <p:nvSpPr>
          <p:cNvPr id="1948718" name="Text Box 46"/>
          <p:cNvSpPr txBox="1">
            <a:spLocks noChangeArrowheads="1"/>
          </p:cNvSpPr>
          <p:nvPr/>
        </p:nvSpPr>
        <p:spPr bwMode="auto">
          <a:xfrm>
            <a:off x="5867400" y="3200400"/>
            <a:ext cx="2216150" cy="1311275"/>
          </a:xfrm>
          <a:prstGeom prst="rect">
            <a:avLst/>
          </a:prstGeom>
          <a:noFill/>
          <a:ln w="9525">
            <a:noFill/>
            <a:miter lim="800000"/>
            <a:headEnd/>
            <a:tailEnd/>
          </a:ln>
        </p:spPr>
        <p:txBody>
          <a:bodyPr wrap="none">
            <a:spAutoFit/>
          </a:bodyPr>
          <a:lstStyle/>
          <a:p>
            <a:pPr algn="l">
              <a:spcBef>
                <a:spcPct val="50000"/>
              </a:spcBef>
            </a:pPr>
            <a:r>
              <a:rPr lang="zh-TW" altLang="en-US" sz="2000" b="1">
                <a:solidFill>
                  <a:srgbClr val="FF3300"/>
                </a:solidFill>
                <a:latin typeface="標楷體" pitchFamily="65" charset="-120"/>
                <a:ea typeface="標楷體" pitchFamily="65" charset="-120"/>
              </a:rPr>
              <a:t>學習型精英團隊</a:t>
            </a:r>
            <a:r>
              <a:rPr lang="zh-TW" altLang="en-US" sz="2000" b="1">
                <a:solidFill>
                  <a:schemeClr val="tx2"/>
                </a:solidFill>
                <a:latin typeface="標楷體" pitchFamily="65" charset="-120"/>
                <a:ea typeface="標楷體" pitchFamily="65" charset="-120"/>
              </a:rPr>
              <a:t>的</a:t>
            </a:r>
          </a:p>
          <a:p>
            <a:pPr algn="l">
              <a:spcBef>
                <a:spcPct val="50000"/>
              </a:spcBef>
            </a:pPr>
            <a:r>
              <a:rPr lang="zh-TW" altLang="en-US" sz="2000" b="1">
                <a:solidFill>
                  <a:schemeClr val="tx2"/>
                </a:solidFill>
                <a:latin typeface="標楷體" pitchFamily="65" charset="-120"/>
                <a:ea typeface="標楷體" pitchFamily="65" charset="-120"/>
              </a:rPr>
              <a:t>建立是帶領組織發</a:t>
            </a:r>
          </a:p>
          <a:p>
            <a:pPr algn="l">
              <a:spcBef>
                <a:spcPct val="50000"/>
              </a:spcBef>
            </a:pPr>
            <a:r>
              <a:rPr lang="zh-TW" altLang="en-US" sz="2000" b="1">
                <a:solidFill>
                  <a:schemeClr val="tx2"/>
                </a:solidFill>
                <a:latin typeface="標楷體" pitchFamily="65" charset="-120"/>
                <a:ea typeface="標楷體" pitchFamily="65" charset="-120"/>
              </a:rPr>
              <a:t>展</a:t>
            </a:r>
            <a:r>
              <a:rPr lang="en-US" altLang="zh-TW" sz="2000" b="1">
                <a:solidFill>
                  <a:schemeClr val="tx2"/>
                </a:solidFill>
                <a:latin typeface="標楷體" pitchFamily="65" charset="-120"/>
                <a:ea typeface="標楷體" pitchFamily="65" charset="-120"/>
              </a:rPr>
              <a:t>e</a:t>
            </a:r>
            <a:r>
              <a:rPr lang="zh-TW" altLang="en-US" sz="2000" b="1">
                <a:solidFill>
                  <a:schemeClr val="tx2"/>
                </a:solidFill>
                <a:latin typeface="標楷體" pitchFamily="65" charset="-120"/>
                <a:ea typeface="標楷體" pitchFamily="65" charset="-120"/>
              </a:rPr>
              <a:t>文化的關鍵。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86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869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86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869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487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487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9487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9487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9487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9487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691" grpId="0" autoUpdateAnimBg="0"/>
      <p:bldP spid="1948692" grpId="0" autoUpdateAnimBg="0"/>
      <p:bldP spid="1948694" grpId="0" autoUpdateAnimBg="0"/>
      <p:bldP spid="1948695" grpId="0" autoUpdateAnimBg="0"/>
      <p:bldP spid="1948713" grpId="0" animBg="1" autoUpdateAnimBg="0"/>
      <p:bldP spid="1948714" grpId="0" animBg="1" autoUpdateAnimBg="0"/>
      <p:bldP spid="1948715" grpId="0" animBg="1"/>
      <p:bldP spid="1948716" grpId="0" animBg="1"/>
      <p:bldP spid="1948717" grpId="0" animBg="1"/>
      <p:bldP spid="194871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投影片編號版面配置區 4"/>
          <p:cNvSpPr>
            <a:spLocks noGrp="1"/>
          </p:cNvSpPr>
          <p:nvPr>
            <p:ph type="sldNum" sz="quarter" idx="12"/>
          </p:nvPr>
        </p:nvSpPr>
        <p:spPr/>
        <p:txBody>
          <a:bodyPr/>
          <a:lstStyle/>
          <a:p>
            <a:pPr>
              <a:defRPr/>
            </a:pPr>
            <a:fld id="{E204FE48-3375-4FEC-9AC0-7A0A434BC22A}" type="slidenum">
              <a:rPr lang="en-US" altLang="zh-TW"/>
              <a:pPr>
                <a:defRPr/>
              </a:pPr>
              <a:t>2</a:t>
            </a:fld>
            <a:endParaRPr lang="en-US" altLang="zh-TW"/>
          </a:p>
        </p:txBody>
      </p:sp>
      <p:sp>
        <p:nvSpPr>
          <p:cNvPr id="1936386" name="Rectangle 2"/>
          <p:cNvSpPr>
            <a:spLocks noGrp="1" noChangeArrowheads="1"/>
          </p:cNvSpPr>
          <p:nvPr>
            <p:ph type="title"/>
          </p:nvPr>
        </p:nvSpPr>
        <p:spPr>
          <a:xfrm>
            <a:off x="609600" y="0"/>
            <a:ext cx="7772400" cy="1143000"/>
          </a:xfrm>
        </p:spPr>
        <p:txBody>
          <a:bodyPr/>
          <a:lstStyle/>
          <a:p>
            <a:pPr eaLnBrk="1" hangingPunct="1">
              <a:defRPr/>
            </a:pPr>
            <a:r>
              <a:rPr lang="zh-TW" altLang="en-US" smtClean="0">
                <a:solidFill>
                  <a:schemeClr val="tx1"/>
                </a:solidFill>
                <a:latin typeface="標楷體" pitchFamily="65" charset="-120"/>
              </a:rPr>
              <a:t>產業特質評分</a:t>
            </a:r>
          </a:p>
        </p:txBody>
      </p:sp>
      <p:sp>
        <p:nvSpPr>
          <p:cNvPr id="1936387" name="Rectangle 3"/>
          <p:cNvSpPr>
            <a:spLocks noGrp="1" noChangeArrowheads="1"/>
          </p:cNvSpPr>
          <p:nvPr>
            <p:ph type="body" idx="4294967295"/>
          </p:nvPr>
        </p:nvSpPr>
        <p:spPr>
          <a:xfrm>
            <a:off x="304800" y="1981200"/>
            <a:ext cx="8839200" cy="4114800"/>
          </a:xfrm>
        </p:spPr>
        <p:txBody>
          <a:bodyPr/>
          <a:lstStyle/>
          <a:p>
            <a:pPr eaLnBrk="1" hangingPunct="1"/>
            <a:r>
              <a:rPr lang="zh-TW" altLang="en-US" sz="2800" smtClean="0">
                <a:solidFill>
                  <a:srgbClr val="FFFF00"/>
                </a:solidFill>
              </a:rPr>
              <a:t>八十到一百分的產業已深受資訊時代影響，因此開始有利於類似電子精英的企業文化。</a:t>
            </a:r>
          </a:p>
          <a:p>
            <a:pPr eaLnBrk="1" hangingPunct="1">
              <a:spcBef>
                <a:spcPct val="70000"/>
              </a:spcBef>
            </a:pPr>
            <a:r>
              <a:rPr lang="zh-TW" altLang="en-US" sz="2800" smtClean="0">
                <a:solidFill>
                  <a:srgbClr val="FFFF00"/>
                </a:solidFill>
              </a:rPr>
              <a:t>五十到七十分的產業多少已受到資訊時代的影響，結合工業時代技巧和電子精英文化的公司很可能成功。</a:t>
            </a:r>
          </a:p>
          <a:p>
            <a:pPr eaLnBrk="1" hangingPunct="1">
              <a:spcBef>
                <a:spcPct val="70000"/>
              </a:spcBef>
            </a:pPr>
            <a:r>
              <a:rPr lang="zh-TW" altLang="en-US" sz="2800" smtClean="0">
                <a:solidFill>
                  <a:srgbClr val="FFFF00"/>
                </a:solidFill>
              </a:rPr>
              <a:t>五十分以下的產業仍停留在工業時代，除非產業移向資訊時代，否則電子精英的作法幫助有限。</a:t>
            </a:r>
          </a:p>
          <a:p>
            <a:pPr eaLnBrk="1" hangingPunct="1">
              <a:buFontTx/>
              <a:buNone/>
            </a:pPr>
            <a:endParaRPr lang="en-US" altLang="zh-TW" sz="2800" smtClean="0">
              <a:solidFill>
                <a:srgbClr val="FFFF00"/>
              </a:solidFill>
            </a:endParaRPr>
          </a:p>
        </p:txBody>
      </p:sp>
      <p:sp>
        <p:nvSpPr>
          <p:cNvPr id="332805" name="Text Box 4"/>
          <p:cNvSpPr txBox="1">
            <a:spLocks noChangeArrowheads="1"/>
          </p:cNvSpPr>
          <p:nvPr/>
        </p:nvSpPr>
        <p:spPr bwMode="auto">
          <a:xfrm>
            <a:off x="7086600" y="6172200"/>
            <a:ext cx="2057400" cy="396875"/>
          </a:xfrm>
          <a:prstGeom prst="rect">
            <a:avLst/>
          </a:prstGeom>
          <a:noFill/>
          <a:ln w="9525">
            <a:noFill/>
            <a:miter lim="800000"/>
            <a:headEnd/>
            <a:tailEnd/>
          </a:ln>
        </p:spPr>
        <p:txBody>
          <a:bodyPr>
            <a:spAutoFit/>
          </a:bodyPr>
          <a:lstStyle/>
          <a:p>
            <a:pPr algn="l">
              <a:spcBef>
                <a:spcPct val="50000"/>
              </a:spcBef>
            </a:pPr>
            <a:r>
              <a:rPr lang="zh-TW" altLang="en-US" sz="2000">
                <a:solidFill>
                  <a:srgbClr val="FFFF00"/>
                </a:solidFill>
                <a:latin typeface="Times New Roman" pitchFamily="18" charset="0"/>
                <a:ea typeface="標楷體" pitchFamily="65" charset="-120"/>
              </a:rPr>
              <a:t>電子精英，天下</a:t>
            </a:r>
          </a:p>
        </p:txBody>
      </p:sp>
      <p:sp>
        <p:nvSpPr>
          <p:cNvPr id="332806" name="Text Box 5"/>
          <p:cNvSpPr txBox="1">
            <a:spLocks noChangeArrowheads="1"/>
          </p:cNvSpPr>
          <p:nvPr/>
        </p:nvSpPr>
        <p:spPr bwMode="auto">
          <a:xfrm>
            <a:off x="365125" y="1441450"/>
            <a:ext cx="6229350" cy="519113"/>
          </a:xfrm>
          <a:prstGeom prst="rect">
            <a:avLst/>
          </a:prstGeom>
          <a:noFill/>
          <a:ln w="9525">
            <a:noFill/>
            <a:miter lim="800000"/>
            <a:headEnd/>
            <a:tailEnd/>
          </a:ln>
        </p:spPr>
        <p:txBody>
          <a:bodyPr wrap="none">
            <a:spAutoFit/>
          </a:bodyPr>
          <a:lstStyle/>
          <a:p>
            <a:pPr algn="l">
              <a:spcBef>
                <a:spcPct val="50000"/>
              </a:spcBef>
            </a:pPr>
            <a:r>
              <a:rPr lang="zh-TW" altLang="en-US" sz="2800">
                <a:solidFill>
                  <a:srgbClr val="FFFF00"/>
                </a:solidFill>
                <a:latin typeface="標楷體" pitchFamily="65" charset="-120"/>
                <a:ea typeface="標楷體" pitchFamily="65" charset="-120"/>
              </a:rPr>
              <a:t>答「是」一題算十分，你的產業評分：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6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638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投影片編號版面配置區 3"/>
          <p:cNvSpPr>
            <a:spLocks noGrp="1"/>
          </p:cNvSpPr>
          <p:nvPr>
            <p:ph type="sldNum" sz="quarter" idx="12"/>
          </p:nvPr>
        </p:nvSpPr>
        <p:spPr/>
        <p:txBody>
          <a:bodyPr/>
          <a:lstStyle/>
          <a:p>
            <a:pPr>
              <a:defRPr/>
            </a:pPr>
            <a:fld id="{E0E7550C-0FCB-4BCF-A756-172CB092AB6F}" type="slidenum">
              <a:rPr lang="en-US" altLang="zh-TW"/>
              <a:pPr>
                <a:defRPr/>
              </a:pPr>
              <a:t>3</a:t>
            </a:fld>
            <a:endParaRPr lang="en-US" altLang="zh-TW"/>
          </a:p>
        </p:txBody>
      </p:sp>
      <p:sp>
        <p:nvSpPr>
          <p:cNvPr id="1937410" name="Rectangle 2"/>
          <p:cNvSpPr>
            <a:spLocks noGrp="1" noChangeArrowheads="1"/>
          </p:cNvSpPr>
          <p:nvPr>
            <p:ph type="title" idx="4294967295"/>
          </p:nvPr>
        </p:nvSpPr>
        <p:spPr>
          <a:xfrm>
            <a:off x="381000" y="0"/>
            <a:ext cx="7772400" cy="457200"/>
          </a:xfrm>
        </p:spPr>
        <p:txBody>
          <a:bodyPr/>
          <a:lstStyle/>
          <a:p>
            <a:pPr algn="l" eaLnBrk="1" hangingPunct="1">
              <a:defRPr/>
            </a:pPr>
            <a:r>
              <a:rPr lang="zh-TW" altLang="en-US" sz="2400" smtClean="0">
                <a:solidFill>
                  <a:srgbClr val="FF3300"/>
                </a:solidFill>
                <a:latin typeface="標楷體" pitchFamily="65" charset="-120"/>
              </a:rPr>
              <a:t>問卷二：你的組織的特質？</a:t>
            </a:r>
          </a:p>
        </p:txBody>
      </p:sp>
      <p:graphicFrame>
        <p:nvGraphicFramePr>
          <p:cNvPr id="1937411" name="Group 3"/>
          <p:cNvGraphicFramePr>
            <a:graphicFrameLocks noGrp="1"/>
          </p:cNvGraphicFramePr>
          <p:nvPr/>
        </p:nvGraphicFramePr>
        <p:xfrm>
          <a:off x="304800" y="457200"/>
          <a:ext cx="8534400" cy="6022848"/>
        </p:xfrm>
        <a:graphic>
          <a:graphicData uri="http://schemas.openxmlformats.org/drawingml/2006/table">
            <a:tbl>
              <a:tblPr/>
              <a:tblGrid>
                <a:gridCol w="2362200"/>
                <a:gridCol w="1600200"/>
                <a:gridCol w="3276600"/>
                <a:gridCol w="1295400"/>
              </a:tblGrid>
              <a:tr h="290513">
                <a:tc gridSpan="4">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第二份問卷評估工業時代文化的心態在你的公司裡被吸收的程度有多深，讓你了解過去的企業觀念對公司的影響多大，以及公司和產業目前演變情況的差距為何。為計算你公司對資訊時代的適應程度，評估以下項目在貴公司的重要程度：</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en-US" altLang="zh-TW" sz="1600" b="0" i="0" u="none" strike="noStrike" cap="none" normalizeH="0" baseline="0" smtClean="0">
                          <a:ln>
                            <a:noFill/>
                          </a:ln>
                          <a:solidFill>
                            <a:srgbClr val="FFFF00"/>
                          </a:solidFill>
                          <a:effectLst/>
                          <a:latin typeface="Arial" pitchFamily="34" charset="0"/>
                          <a:ea typeface="標楷體" pitchFamily="65" charset="-120"/>
                        </a:rPr>
                        <a:t>1=</a:t>
                      </a:r>
                      <a:r>
                        <a:rPr kumimoji="1" lang="zh-TW" altLang="en-US" sz="1600" b="0" i="0" u="none" strike="noStrike" cap="none" normalizeH="0" baseline="0" smtClean="0">
                          <a:ln>
                            <a:noFill/>
                          </a:ln>
                          <a:solidFill>
                            <a:srgbClr val="FFFF00"/>
                          </a:solidFill>
                          <a:effectLst/>
                          <a:latin typeface="Arial" pitchFamily="34" charset="0"/>
                          <a:ea typeface="標楷體" pitchFamily="65" charset="-120"/>
                        </a:rPr>
                        <a:t>極重要  </a:t>
                      </a:r>
                      <a:r>
                        <a:rPr kumimoji="1" lang="en-US" altLang="zh-TW" sz="1600" b="0" i="0" u="none" strike="noStrike" cap="none" normalizeH="0" baseline="0" smtClean="0">
                          <a:ln>
                            <a:noFill/>
                          </a:ln>
                          <a:solidFill>
                            <a:srgbClr val="FFFF00"/>
                          </a:solidFill>
                          <a:effectLst/>
                          <a:latin typeface="Arial" pitchFamily="34" charset="0"/>
                          <a:ea typeface="標楷體" pitchFamily="65" charset="-120"/>
                        </a:rPr>
                        <a:t>2=</a:t>
                      </a:r>
                      <a:r>
                        <a:rPr kumimoji="1" lang="zh-TW" altLang="en-US" sz="1600" b="0" i="0" u="none" strike="noStrike" cap="none" normalizeH="0" baseline="0" smtClean="0">
                          <a:ln>
                            <a:noFill/>
                          </a:ln>
                          <a:solidFill>
                            <a:srgbClr val="FFFF00"/>
                          </a:solidFill>
                          <a:effectLst/>
                          <a:latin typeface="Arial" pitchFamily="34" charset="0"/>
                          <a:ea typeface="標楷體" pitchFamily="65" charset="-120"/>
                        </a:rPr>
                        <a:t>非常重要  </a:t>
                      </a:r>
                      <a:r>
                        <a:rPr kumimoji="1" lang="en-US" altLang="zh-TW" sz="1600" b="0" i="0" u="none" strike="noStrike" cap="none" normalizeH="0" baseline="0" smtClean="0">
                          <a:ln>
                            <a:noFill/>
                          </a:ln>
                          <a:solidFill>
                            <a:srgbClr val="FFFF00"/>
                          </a:solidFill>
                          <a:effectLst/>
                          <a:latin typeface="Arial" pitchFamily="34" charset="0"/>
                          <a:ea typeface="標楷體" pitchFamily="65" charset="-120"/>
                        </a:rPr>
                        <a:t>3=</a:t>
                      </a:r>
                      <a:r>
                        <a:rPr kumimoji="1" lang="zh-TW" altLang="en-US" sz="1600" b="0" i="0" u="none" strike="noStrike" cap="none" normalizeH="0" baseline="0" smtClean="0">
                          <a:ln>
                            <a:noFill/>
                          </a:ln>
                          <a:solidFill>
                            <a:srgbClr val="FFFF00"/>
                          </a:solidFill>
                          <a:effectLst/>
                          <a:latin typeface="Arial" pitchFamily="34" charset="0"/>
                          <a:ea typeface="標楷體" pitchFamily="65" charset="-120"/>
                        </a:rPr>
                        <a:t>重要  </a:t>
                      </a:r>
                      <a:r>
                        <a:rPr kumimoji="1" lang="en-US" altLang="zh-TW" sz="1600" b="0" i="0" u="none" strike="noStrike" cap="none" normalizeH="0" baseline="0" smtClean="0">
                          <a:ln>
                            <a:noFill/>
                          </a:ln>
                          <a:solidFill>
                            <a:srgbClr val="FFFF00"/>
                          </a:solidFill>
                          <a:effectLst/>
                          <a:latin typeface="Arial" pitchFamily="34" charset="0"/>
                          <a:ea typeface="標楷體" pitchFamily="65" charset="-120"/>
                        </a:rPr>
                        <a:t>4=</a:t>
                      </a:r>
                      <a:r>
                        <a:rPr kumimoji="1" lang="zh-TW" altLang="en-US" sz="1600" b="0" i="0" u="none" strike="noStrike" cap="none" normalizeH="0" baseline="0" smtClean="0">
                          <a:ln>
                            <a:noFill/>
                          </a:ln>
                          <a:solidFill>
                            <a:srgbClr val="FFFF00"/>
                          </a:solidFill>
                          <a:effectLst/>
                          <a:latin typeface="Arial" pitchFamily="34" charset="0"/>
                          <a:ea typeface="標楷體" pitchFamily="65" charset="-120"/>
                        </a:rPr>
                        <a:t>略重要  </a:t>
                      </a:r>
                      <a:r>
                        <a:rPr kumimoji="1" lang="en-US" altLang="zh-TW" sz="1600" b="0" i="0" u="none" strike="noStrike" cap="none" normalizeH="0" baseline="0" smtClean="0">
                          <a:ln>
                            <a:noFill/>
                          </a:ln>
                          <a:solidFill>
                            <a:srgbClr val="FFFF00"/>
                          </a:solidFill>
                          <a:effectLst/>
                          <a:latin typeface="Arial" pitchFamily="34" charset="0"/>
                          <a:ea typeface="標楷體" pitchFamily="65" charset="-120"/>
                        </a:rPr>
                        <a:t>5=</a:t>
                      </a:r>
                      <a:r>
                        <a:rPr kumimoji="1" lang="zh-TW" altLang="en-US" sz="1600" b="0" i="0" u="none" strike="noStrike" cap="none" normalizeH="0" baseline="0" smtClean="0">
                          <a:ln>
                            <a:noFill/>
                          </a:ln>
                          <a:solidFill>
                            <a:srgbClr val="FFFF00"/>
                          </a:solidFill>
                          <a:effectLst/>
                          <a:latin typeface="Arial" pitchFamily="34" charset="0"/>
                          <a:ea typeface="標楷體" pitchFamily="65" charset="-120"/>
                        </a:rPr>
                        <a:t>不重要</a:t>
                      </a:r>
                    </a:p>
                  </a:txBody>
                  <a:tcPr horzOverflow="overflow">
                    <a:lnL cap="flat">
                      <a:noFill/>
                    </a:lnL>
                    <a:lnR cap="flat">
                      <a:noFill/>
                    </a:lnR>
                    <a:lnT cap="flat">
                      <a:noFill/>
                    </a:lnT>
                    <a:lnB>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65125">
                <a:tc>
                  <a:txBody>
                    <a:body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項目</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評分</a:t>
                      </a: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(5-1)</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項目</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評分</a:t>
                      </a: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(5-1)</a:t>
                      </a:r>
                    </a:p>
                  </a:txBody>
                  <a:tcPr horzOverflow="overflow">
                    <a:lnL>
                      <a:noFill/>
                    </a:lnL>
                    <a:lnR cap="flat">
                      <a:noFill/>
                    </a:lnR>
                    <a:lnT>
                      <a:noFill/>
                    </a:lnT>
                    <a:lnB>
                      <a:noFill/>
                    </a:lnB>
                    <a:lnTlToBr>
                      <a:noFill/>
                    </a:lnTlToBr>
                    <a:lnBlToTr>
                      <a:noFill/>
                    </a:lnBlToTr>
                    <a:solidFill>
                      <a:schemeClr val="bg2"/>
                    </a:solidFill>
                  </a:tcPr>
                </a:tc>
              </a:tr>
              <a:tr h="180975">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辦公室大小</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工作頭銜</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36550">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年度預算</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服裝</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42900">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命令傳遞環節</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工作說明書</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06388">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公司形象</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公司法規</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42900">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主管特殊待遇</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重視組織</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04800">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階級</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公司政治</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36550">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體制</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現狀</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38138">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公司慣例</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按規定行事</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36550">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行政官僚</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規定的工作時間</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38138">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詳盡的長期計劃</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90000"/>
                        </a:lnSpc>
                        <a:spcBef>
                          <a:spcPct val="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主管管理的員工人數</a:t>
                      </a: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90000"/>
                        </a:lnSpc>
                        <a:spcBef>
                          <a:spcPct val="0"/>
                        </a:spcBef>
                        <a:spcAft>
                          <a:spcPct val="0"/>
                        </a:spcAft>
                        <a:buClr>
                          <a:schemeClr val="tx2"/>
                        </a:buClr>
                        <a:buSzTx/>
                        <a:buFontTx/>
                        <a:buNone/>
                        <a:tabLst/>
                      </a:pPr>
                      <a:r>
                        <a:rPr kumimoji="1" lang="en-US" altLang="zh-TW" sz="2000" b="0" i="0" u="none" strike="noStrike" cap="none" normalizeH="0" baseline="0" smtClean="0">
                          <a:ln>
                            <a:noFill/>
                          </a:ln>
                          <a:solidFill>
                            <a:srgbClr val="FFFF00"/>
                          </a:solidFill>
                          <a:effectLst/>
                          <a:latin typeface="Arial" pitchFamily="34" charset="0"/>
                          <a:ea typeface="標楷體" pitchFamily="65" charset="-120"/>
                        </a:rPr>
                        <a:t>[        ]</a:t>
                      </a:r>
                      <a:endParaRPr kumimoji="1" lang="en-US" altLang="zh-TW"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endParaRPr>
                    </a:p>
                  </a:txBody>
                  <a:tcPr horzOverflow="overflow">
                    <a:lnL>
                      <a:noFill/>
                    </a:lnL>
                    <a:lnR cap="flat">
                      <a:noFill/>
                    </a:lnR>
                    <a:lnT>
                      <a:noFill/>
                    </a:lnT>
                    <a:lnB>
                      <a:noFill/>
                    </a:lnB>
                    <a:lnTlToBr>
                      <a:noFill/>
                    </a:lnTlToBr>
                    <a:lnBlToTr>
                      <a:noFill/>
                    </a:lnBlToTr>
                    <a:solidFill>
                      <a:schemeClr val="bg2"/>
                    </a:solidFill>
                  </a:tcPr>
                </a:tc>
              </a:tr>
              <a:tr h="336550">
                <a:tc gridSpan="4">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1" lang="zh-TW" altLang="en-US" sz="1800" b="0" i="0" u="none" strike="noStrike" cap="none" normalizeH="0" baseline="0" smtClean="0">
                          <a:ln>
                            <a:noFill/>
                          </a:ln>
                          <a:solidFill>
                            <a:srgbClr val="FFFF00"/>
                          </a:solidFill>
                          <a:effectLst/>
                          <a:latin typeface="Arial" pitchFamily="34" charset="0"/>
                          <a:ea typeface="標楷體" pitchFamily="65" charset="-120"/>
                        </a:rPr>
                        <a:t>電子精英，天下</a:t>
                      </a:r>
                    </a:p>
                  </a:txBody>
                  <a:tcPr horzOverflow="overflow">
                    <a:lnL cap="flat">
                      <a:noFill/>
                    </a:lnL>
                    <a:lnR cap="flat">
                      <a:noFill/>
                    </a:lnR>
                    <a:lnT>
                      <a:noFill/>
                    </a:lnT>
                    <a:lnB cap="flat">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374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D13C3E73-0C9C-4C41-AAD9-3DAC93264567}" type="slidenum">
              <a:rPr lang="en-US" altLang="zh-TW"/>
              <a:pPr>
                <a:defRPr/>
              </a:pPr>
              <a:t>4</a:t>
            </a:fld>
            <a:endParaRPr lang="en-US" altLang="zh-TW"/>
          </a:p>
        </p:txBody>
      </p:sp>
      <p:sp>
        <p:nvSpPr>
          <p:cNvPr id="1938434" name="Rectangle 2"/>
          <p:cNvSpPr>
            <a:spLocks noGrp="1" noChangeArrowheads="1"/>
          </p:cNvSpPr>
          <p:nvPr>
            <p:ph type="body" idx="1"/>
          </p:nvPr>
        </p:nvSpPr>
        <p:spPr>
          <a:xfrm>
            <a:off x="304800" y="1600200"/>
            <a:ext cx="8534400" cy="4114800"/>
          </a:xfrm>
          <a:noFill/>
        </p:spPr>
        <p:txBody>
          <a:bodyPr/>
          <a:lstStyle/>
          <a:p>
            <a:pPr eaLnBrk="1" hangingPunct="1"/>
            <a:r>
              <a:rPr lang="zh-TW" altLang="en-US" sz="2800" smtClean="0">
                <a:solidFill>
                  <a:srgbClr val="FFFF00"/>
                </a:solidFill>
              </a:rPr>
              <a:t>得分八十分或以上的公司幾乎不受傳統企業文化影響，很可能已經採納電子精英的觀念。</a:t>
            </a:r>
          </a:p>
          <a:p>
            <a:pPr eaLnBrk="1" hangingPunct="1">
              <a:spcBef>
                <a:spcPct val="70000"/>
              </a:spcBef>
            </a:pPr>
            <a:r>
              <a:rPr lang="zh-TW" altLang="en-US" sz="2800" smtClean="0">
                <a:solidFill>
                  <a:srgbClr val="FFFF00"/>
                </a:solidFill>
              </a:rPr>
              <a:t>得分五十五到七十五分的公司具有許多傳統企業文化的成分，但也有新生產力的跡象，和接受新觀念的意願。</a:t>
            </a:r>
          </a:p>
          <a:p>
            <a:pPr eaLnBrk="1" hangingPunct="1">
              <a:spcBef>
                <a:spcPct val="70000"/>
              </a:spcBef>
            </a:pPr>
            <a:r>
              <a:rPr lang="zh-TW" altLang="en-US" sz="2800" smtClean="0">
                <a:solidFill>
                  <a:srgbClr val="FFFF00"/>
                </a:solidFill>
              </a:rPr>
              <a:t>得分五十或以下的公司束縛在老式觀念中。如果你所在的產業已經開始演進，那麼公司可能遭遇敏捷</a:t>
            </a:r>
            <a:r>
              <a:rPr lang="zh-TW" altLang="en-US" sz="2800" smtClean="0">
                <a:solidFill>
                  <a:srgbClr val="FFFF00"/>
                </a:solidFill>
                <a:latin typeface="標楷體" pitchFamily="65" charset="-120"/>
              </a:rPr>
              <a:t>、</a:t>
            </a:r>
            <a:r>
              <a:rPr lang="zh-TW" altLang="en-US" sz="2800" smtClean="0">
                <a:solidFill>
                  <a:srgbClr val="FFFF00"/>
                </a:solidFill>
              </a:rPr>
              <a:t>兇猛競爭者的攻擊。</a:t>
            </a:r>
          </a:p>
        </p:txBody>
      </p:sp>
      <p:sp>
        <p:nvSpPr>
          <p:cNvPr id="1938435" name="Rectangle 3"/>
          <p:cNvSpPr>
            <a:spLocks noGrp="1" noChangeArrowheads="1"/>
          </p:cNvSpPr>
          <p:nvPr>
            <p:ph type="title"/>
          </p:nvPr>
        </p:nvSpPr>
        <p:spPr>
          <a:xfrm>
            <a:off x="457200" y="381000"/>
            <a:ext cx="7772400" cy="457200"/>
          </a:xfrm>
        </p:spPr>
        <p:txBody>
          <a:bodyPr/>
          <a:lstStyle/>
          <a:p>
            <a:pPr eaLnBrk="1" hangingPunct="1">
              <a:defRPr/>
            </a:pPr>
            <a:r>
              <a:rPr lang="zh-TW" altLang="en-US" smtClean="0">
                <a:solidFill>
                  <a:schemeClr val="tx1"/>
                </a:solidFill>
                <a:latin typeface="標楷體" pitchFamily="65" charset="-120"/>
              </a:rPr>
              <a:t>組織特質的評分</a:t>
            </a:r>
          </a:p>
        </p:txBody>
      </p:sp>
      <p:sp>
        <p:nvSpPr>
          <p:cNvPr id="334853" name="Text Box 4"/>
          <p:cNvSpPr txBox="1">
            <a:spLocks noChangeArrowheads="1"/>
          </p:cNvSpPr>
          <p:nvPr/>
        </p:nvSpPr>
        <p:spPr bwMode="auto">
          <a:xfrm>
            <a:off x="7086600" y="6172200"/>
            <a:ext cx="2057400" cy="396875"/>
          </a:xfrm>
          <a:prstGeom prst="rect">
            <a:avLst/>
          </a:prstGeom>
          <a:noFill/>
          <a:ln w="9525">
            <a:noFill/>
            <a:miter lim="800000"/>
            <a:headEnd/>
            <a:tailEnd/>
          </a:ln>
        </p:spPr>
        <p:txBody>
          <a:bodyPr>
            <a:spAutoFit/>
          </a:bodyPr>
          <a:lstStyle/>
          <a:p>
            <a:pPr algn="l">
              <a:spcBef>
                <a:spcPct val="50000"/>
              </a:spcBef>
            </a:pPr>
            <a:r>
              <a:rPr lang="zh-TW" altLang="en-US" sz="2000">
                <a:solidFill>
                  <a:srgbClr val="FFFF00"/>
                </a:solidFill>
                <a:latin typeface="Times New Roman" pitchFamily="18" charset="0"/>
                <a:ea typeface="標楷體" pitchFamily="65" charset="-120"/>
              </a:rPr>
              <a:t>電子精英，天下</a:t>
            </a:r>
          </a:p>
        </p:txBody>
      </p:sp>
      <p:sp>
        <p:nvSpPr>
          <p:cNvPr id="334854" name="Text Box 5"/>
          <p:cNvSpPr txBox="1">
            <a:spLocks noChangeArrowheads="1"/>
          </p:cNvSpPr>
          <p:nvPr/>
        </p:nvSpPr>
        <p:spPr bwMode="auto">
          <a:xfrm>
            <a:off x="365125" y="984250"/>
            <a:ext cx="5518150" cy="519113"/>
          </a:xfrm>
          <a:prstGeom prst="rect">
            <a:avLst/>
          </a:prstGeom>
          <a:noFill/>
          <a:ln w="9525">
            <a:noFill/>
            <a:miter lim="800000"/>
            <a:headEnd/>
            <a:tailEnd/>
          </a:ln>
        </p:spPr>
        <p:txBody>
          <a:bodyPr wrap="none">
            <a:spAutoFit/>
          </a:bodyPr>
          <a:lstStyle/>
          <a:p>
            <a:pPr algn="l">
              <a:spcBef>
                <a:spcPct val="50000"/>
              </a:spcBef>
            </a:pPr>
            <a:r>
              <a:rPr lang="zh-TW" altLang="en-US" sz="2800">
                <a:solidFill>
                  <a:srgbClr val="FFFF00"/>
                </a:solidFill>
                <a:latin typeface="標楷體" pitchFamily="65" charset="-120"/>
                <a:ea typeface="標楷體" pitchFamily="65" charset="-120"/>
              </a:rPr>
              <a:t>將上述分數加總，你的公司評分：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84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投影片編號版面配置區 5"/>
          <p:cNvSpPr>
            <a:spLocks noGrp="1"/>
          </p:cNvSpPr>
          <p:nvPr>
            <p:ph type="sldNum" sz="quarter" idx="12"/>
          </p:nvPr>
        </p:nvSpPr>
        <p:spPr/>
        <p:txBody>
          <a:bodyPr/>
          <a:lstStyle/>
          <a:p>
            <a:pPr>
              <a:defRPr/>
            </a:pPr>
            <a:fld id="{F17804FE-B601-424F-93AD-E12C3E47DDAA}" type="slidenum">
              <a:rPr lang="en-US" altLang="zh-TW"/>
              <a:pPr>
                <a:defRPr/>
              </a:pPr>
              <a:t>5</a:t>
            </a:fld>
            <a:endParaRPr lang="en-US" altLang="zh-TW"/>
          </a:p>
        </p:txBody>
      </p:sp>
      <p:sp>
        <p:nvSpPr>
          <p:cNvPr id="335875" name="Rectangle 2"/>
          <p:cNvSpPr>
            <a:spLocks noChangeArrowheads="1"/>
          </p:cNvSpPr>
          <p:nvPr/>
        </p:nvSpPr>
        <p:spPr bwMode="auto">
          <a:xfrm>
            <a:off x="1066800" y="2590800"/>
            <a:ext cx="3886200" cy="2286000"/>
          </a:xfrm>
          <a:prstGeom prst="rect">
            <a:avLst/>
          </a:prstGeom>
          <a:solidFill>
            <a:schemeClr val="tx1"/>
          </a:solidFill>
          <a:ln w="12700" cap="sq">
            <a:solidFill>
              <a:schemeClr val="tx1"/>
            </a:solidFill>
            <a:miter lim="800000"/>
            <a:headEnd type="none" w="sm" len="sm"/>
            <a:tailEnd type="none" w="sm" len="sm"/>
          </a:ln>
        </p:spPr>
        <p:txBody>
          <a:bodyPr wrap="none" anchor="ctr"/>
          <a:lstStyle/>
          <a:p>
            <a:endParaRPr lang="zh-TW" altLang="en-US"/>
          </a:p>
        </p:txBody>
      </p:sp>
      <p:sp>
        <p:nvSpPr>
          <p:cNvPr id="1939459" name="Rectangle 3"/>
          <p:cNvSpPr>
            <a:spLocks noGrp="1" noChangeArrowheads="1"/>
          </p:cNvSpPr>
          <p:nvPr>
            <p:ph type="title"/>
          </p:nvPr>
        </p:nvSpPr>
        <p:spPr/>
        <p:txBody>
          <a:bodyPr/>
          <a:lstStyle/>
          <a:p>
            <a:pPr eaLnBrk="1" hangingPunct="1">
              <a:defRPr/>
            </a:pPr>
            <a:r>
              <a:rPr lang="zh-TW" altLang="en-US" smtClean="0"/>
              <a:t>組織的</a:t>
            </a:r>
            <a:r>
              <a:rPr lang="en-US" altLang="zh-TW" smtClean="0"/>
              <a:t>e</a:t>
            </a:r>
            <a:r>
              <a:rPr lang="zh-TW" altLang="en-US" smtClean="0"/>
              <a:t>文化類型</a:t>
            </a:r>
          </a:p>
        </p:txBody>
      </p:sp>
      <p:sp>
        <p:nvSpPr>
          <p:cNvPr id="335877" name="Text Box 4"/>
          <p:cNvSpPr txBox="1">
            <a:spLocks noChangeArrowheads="1"/>
          </p:cNvSpPr>
          <p:nvPr/>
        </p:nvSpPr>
        <p:spPr bwMode="auto">
          <a:xfrm>
            <a:off x="2057400" y="1676400"/>
            <a:ext cx="1606550" cy="519113"/>
          </a:xfrm>
          <a:prstGeom prst="rect">
            <a:avLst/>
          </a:prstGeom>
          <a:solidFill>
            <a:srgbClr val="FF00FF"/>
          </a:solidFill>
          <a:ln w="12700" cap="sq">
            <a:noFill/>
            <a:miter lim="800000"/>
            <a:headEnd type="none" w="sm" len="sm"/>
            <a:tailEnd type="none" w="sm" len="sm"/>
          </a:ln>
        </p:spPr>
        <p:txBody>
          <a:bodyPr wrap="none">
            <a:spAutoFit/>
          </a:bodyPr>
          <a:lstStyle/>
          <a:p>
            <a:pPr algn="l">
              <a:spcBef>
                <a:spcPct val="20000"/>
              </a:spcBef>
            </a:pPr>
            <a:r>
              <a:rPr lang="zh-TW" altLang="en-US" sz="2800">
                <a:latin typeface="Times New Roman" pitchFamily="18" charset="0"/>
                <a:ea typeface="標楷體" pitchFamily="65" charset="-120"/>
              </a:rPr>
              <a:t>產業文化</a:t>
            </a:r>
          </a:p>
        </p:txBody>
      </p:sp>
      <p:sp>
        <p:nvSpPr>
          <p:cNvPr id="335878" name="Text Box 5"/>
          <p:cNvSpPr txBox="1">
            <a:spLocks noChangeArrowheads="1"/>
          </p:cNvSpPr>
          <p:nvPr/>
        </p:nvSpPr>
        <p:spPr bwMode="auto">
          <a:xfrm>
            <a:off x="304800" y="2819400"/>
            <a:ext cx="533400" cy="1800225"/>
          </a:xfrm>
          <a:prstGeom prst="rect">
            <a:avLst/>
          </a:prstGeom>
          <a:solidFill>
            <a:srgbClr val="FF33CC"/>
          </a:solidFill>
          <a:ln w="12700" cap="sq">
            <a:noFill/>
            <a:miter lim="800000"/>
            <a:headEnd type="none" w="sm" len="sm"/>
            <a:tailEnd type="none" w="sm" len="sm"/>
          </a:ln>
        </p:spPr>
        <p:txBody>
          <a:bodyPr>
            <a:spAutoFit/>
          </a:bodyPr>
          <a:lstStyle/>
          <a:p>
            <a:pPr algn="l">
              <a:spcBef>
                <a:spcPct val="20000"/>
              </a:spcBef>
            </a:pPr>
            <a:r>
              <a:rPr lang="zh-TW" altLang="en-US" sz="2800">
                <a:latin typeface="Times New Roman" pitchFamily="18" charset="0"/>
                <a:ea typeface="標楷體" pitchFamily="65" charset="-120"/>
              </a:rPr>
              <a:t>組織文化</a:t>
            </a:r>
          </a:p>
        </p:txBody>
      </p:sp>
      <p:sp>
        <p:nvSpPr>
          <p:cNvPr id="1939462" name="Text Box 6"/>
          <p:cNvSpPr txBox="1">
            <a:spLocks noChangeArrowheads="1"/>
          </p:cNvSpPr>
          <p:nvPr/>
        </p:nvSpPr>
        <p:spPr bwMode="auto">
          <a:xfrm>
            <a:off x="7010400" y="2819400"/>
            <a:ext cx="1962150" cy="519113"/>
          </a:xfrm>
          <a:prstGeom prst="rect">
            <a:avLst/>
          </a:prstGeom>
          <a:solidFill>
            <a:srgbClr val="00CC00"/>
          </a:solidFill>
          <a:ln w="12700" cap="sq">
            <a:noFill/>
            <a:miter lim="800000"/>
            <a:headEnd type="none" w="sm" len="sm"/>
            <a:tailEnd type="none" w="sm" len="sm"/>
          </a:ln>
        </p:spPr>
        <p:txBody>
          <a:bodyPr wrap="none">
            <a:spAutoFit/>
          </a:bodyPr>
          <a:lstStyle/>
          <a:p>
            <a:pPr algn="l">
              <a:spcBef>
                <a:spcPct val="20000"/>
              </a:spcBef>
            </a:pPr>
            <a:r>
              <a:rPr lang="zh-TW" altLang="en-US" sz="2800">
                <a:latin typeface="Times New Roman" pitchFamily="18" charset="0"/>
                <a:ea typeface="標楷體" pitchFamily="65" charset="-120"/>
              </a:rPr>
              <a:t>學習型文化</a:t>
            </a:r>
          </a:p>
        </p:txBody>
      </p:sp>
      <p:sp>
        <p:nvSpPr>
          <p:cNvPr id="1939463" name="Text Box 7"/>
          <p:cNvSpPr txBox="1">
            <a:spLocks noChangeArrowheads="1"/>
          </p:cNvSpPr>
          <p:nvPr/>
        </p:nvSpPr>
        <p:spPr bwMode="auto">
          <a:xfrm>
            <a:off x="7010400" y="4114800"/>
            <a:ext cx="1962150" cy="519113"/>
          </a:xfrm>
          <a:prstGeom prst="rect">
            <a:avLst/>
          </a:prstGeom>
          <a:solidFill>
            <a:schemeClr val="bg2"/>
          </a:solidFill>
          <a:ln w="12700" cap="sq">
            <a:noFill/>
            <a:miter lim="800000"/>
            <a:headEnd type="none" w="sm" len="sm"/>
            <a:tailEnd type="none" w="sm" len="sm"/>
          </a:ln>
        </p:spPr>
        <p:txBody>
          <a:bodyPr wrap="none">
            <a:spAutoFit/>
          </a:bodyPr>
          <a:lstStyle/>
          <a:p>
            <a:pPr algn="l">
              <a:spcBef>
                <a:spcPct val="20000"/>
              </a:spcBef>
            </a:pPr>
            <a:r>
              <a:rPr lang="zh-TW" altLang="en-US" sz="2800">
                <a:latin typeface="Times New Roman" pitchFamily="18" charset="0"/>
                <a:ea typeface="標楷體" pitchFamily="65" charset="-120"/>
              </a:rPr>
              <a:t>停頓型文化</a:t>
            </a:r>
          </a:p>
        </p:txBody>
      </p:sp>
      <p:sp>
        <p:nvSpPr>
          <p:cNvPr id="335881" name="Rectangle 8"/>
          <p:cNvSpPr>
            <a:spLocks noChangeArrowheads="1"/>
          </p:cNvSpPr>
          <p:nvPr/>
        </p:nvSpPr>
        <p:spPr bwMode="auto">
          <a:xfrm>
            <a:off x="1995488" y="2376488"/>
            <a:ext cx="109537" cy="182562"/>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H</a:t>
            </a:r>
            <a:endParaRPr lang="en-US" altLang="zh-TW" sz="1200" b="1">
              <a:latin typeface="Times New Roman" pitchFamily="18" charset="0"/>
              <a:ea typeface="標楷體" pitchFamily="65" charset="-120"/>
            </a:endParaRPr>
          </a:p>
        </p:txBody>
      </p:sp>
      <p:sp>
        <p:nvSpPr>
          <p:cNvPr id="335882" name="Rectangle 9"/>
          <p:cNvSpPr>
            <a:spLocks noChangeArrowheads="1"/>
          </p:cNvSpPr>
          <p:nvPr/>
        </p:nvSpPr>
        <p:spPr bwMode="auto">
          <a:xfrm>
            <a:off x="3886200" y="2362200"/>
            <a:ext cx="93663"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L</a:t>
            </a:r>
            <a:endParaRPr lang="en-US" altLang="zh-TW" sz="1200" b="1">
              <a:latin typeface="Times New Roman" pitchFamily="18" charset="0"/>
              <a:ea typeface="標楷體" pitchFamily="65" charset="-120"/>
            </a:endParaRPr>
          </a:p>
        </p:txBody>
      </p:sp>
      <p:sp>
        <p:nvSpPr>
          <p:cNvPr id="335883" name="Line 10"/>
          <p:cNvSpPr>
            <a:spLocks noChangeShapeType="1"/>
          </p:cNvSpPr>
          <p:nvPr/>
        </p:nvSpPr>
        <p:spPr bwMode="auto">
          <a:xfrm>
            <a:off x="838200" y="2370138"/>
            <a:ext cx="3175" cy="1587"/>
          </a:xfrm>
          <a:prstGeom prst="line">
            <a:avLst/>
          </a:prstGeom>
          <a:noFill/>
          <a:ln w="0">
            <a:solidFill>
              <a:srgbClr val="000000"/>
            </a:solidFill>
            <a:round/>
            <a:headEnd/>
            <a:tailEnd/>
          </a:ln>
        </p:spPr>
        <p:txBody>
          <a:bodyPr/>
          <a:lstStyle/>
          <a:p>
            <a:endParaRPr lang="zh-TW" altLang="en-US"/>
          </a:p>
        </p:txBody>
      </p:sp>
      <p:sp>
        <p:nvSpPr>
          <p:cNvPr id="335884" name="Line 11"/>
          <p:cNvSpPr>
            <a:spLocks noChangeShapeType="1"/>
          </p:cNvSpPr>
          <p:nvPr/>
        </p:nvSpPr>
        <p:spPr bwMode="auto">
          <a:xfrm>
            <a:off x="838200" y="2370138"/>
            <a:ext cx="1588" cy="3175"/>
          </a:xfrm>
          <a:prstGeom prst="line">
            <a:avLst/>
          </a:prstGeom>
          <a:noFill/>
          <a:ln w="0">
            <a:solidFill>
              <a:srgbClr val="000000"/>
            </a:solidFill>
            <a:round/>
            <a:headEnd/>
            <a:tailEnd/>
          </a:ln>
        </p:spPr>
        <p:txBody>
          <a:bodyPr/>
          <a:lstStyle/>
          <a:p>
            <a:endParaRPr lang="zh-TW" altLang="en-US"/>
          </a:p>
        </p:txBody>
      </p:sp>
      <p:sp>
        <p:nvSpPr>
          <p:cNvPr id="335885" name="Line 12"/>
          <p:cNvSpPr>
            <a:spLocks noChangeShapeType="1"/>
          </p:cNvSpPr>
          <p:nvPr/>
        </p:nvSpPr>
        <p:spPr bwMode="auto">
          <a:xfrm>
            <a:off x="838200" y="2370138"/>
            <a:ext cx="3175" cy="1587"/>
          </a:xfrm>
          <a:prstGeom prst="line">
            <a:avLst/>
          </a:prstGeom>
          <a:noFill/>
          <a:ln w="0">
            <a:solidFill>
              <a:srgbClr val="000000"/>
            </a:solidFill>
            <a:round/>
            <a:headEnd/>
            <a:tailEnd/>
          </a:ln>
        </p:spPr>
        <p:txBody>
          <a:bodyPr/>
          <a:lstStyle/>
          <a:p>
            <a:endParaRPr lang="zh-TW" altLang="en-US"/>
          </a:p>
        </p:txBody>
      </p:sp>
      <p:sp>
        <p:nvSpPr>
          <p:cNvPr id="335886" name="Line 13"/>
          <p:cNvSpPr>
            <a:spLocks noChangeShapeType="1"/>
          </p:cNvSpPr>
          <p:nvPr/>
        </p:nvSpPr>
        <p:spPr bwMode="auto">
          <a:xfrm>
            <a:off x="838200" y="2370138"/>
            <a:ext cx="1588" cy="3175"/>
          </a:xfrm>
          <a:prstGeom prst="line">
            <a:avLst/>
          </a:prstGeom>
          <a:noFill/>
          <a:ln w="0">
            <a:solidFill>
              <a:srgbClr val="000000"/>
            </a:solidFill>
            <a:round/>
            <a:headEnd/>
            <a:tailEnd/>
          </a:ln>
        </p:spPr>
        <p:txBody>
          <a:bodyPr/>
          <a:lstStyle/>
          <a:p>
            <a:endParaRPr lang="zh-TW" altLang="en-US"/>
          </a:p>
        </p:txBody>
      </p:sp>
      <p:sp>
        <p:nvSpPr>
          <p:cNvPr id="335887" name="Line 14"/>
          <p:cNvSpPr>
            <a:spLocks noChangeShapeType="1"/>
          </p:cNvSpPr>
          <p:nvPr/>
        </p:nvSpPr>
        <p:spPr bwMode="auto">
          <a:xfrm>
            <a:off x="1042988" y="2370138"/>
            <a:ext cx="3175" cy="1587"/>
          </a:xfrm>
          <a:prstGeom prst="line">
            <a:avLst/>
          </a:prstGeom>
          <a:noFill/>
          <a:ln w="0">
            <a:solidFill>
              <a:srgbClr val="000000"/>
            </a:solidFill>
            <a:round/>
            <a:headEnd/>
            <a:tailEnd/>
          </a:ln>
        </p:spPr>
        <p:txBody>
          <a:bodyPr/>
          <a:lstStyle/>
          <a:p>
            <a:endParaRPr lang="zh-TW" altLang="en-US"/>
          </a:p>
        </p:txBody>
      </p:sp>
      <p:sp>
        <p:nvSpPr>
          <p:cNvPr id="335888" name="Line 15"/>
          <p:cNvSpPr>
            <a:spLocks noChangeShapeType="1"/>
          </p:cNvSpPr>
          <p:nvPr/>
        </p:nvSpPr>
        <p:spPr bwMode="auto">
          <a:xfrm>
            <a:off x="1042988" y="2370138"/>
            <a:ext cx="1587" cy="3175"/>
          </a:xfrm>
          <a:prstGeom prst="line">
            <a:avLst/>
          </a:prstGeom>
          <a:noFill/>
          <a:ln w="0">
            <a:solidFill>
              <a:srgbClr val="000000"/>
            </a:solidFill>
            <a:round/>
            <a:headEnd/>
            <a:tailEnd/>
          </a:ln>
        </p:spPr>
        <p:txBody>
          <a:bodyPr/>
          <a:lstStyle/>
          <a:p>
            <a:endParaRPr lang="zh-TW" altLang="en-US"/>
          </a:p>
        </p:txBody>
      </p:sp>
      <p:sp>
        <p:nvSpPr>
          <p:cNvPr id="335889" name="Line 16"/>
          <p:cNvSpPr>
            <a:spLocks noChangeShapeType="1"/>
          </p:cNvSpPr>
          <p:nvPr/>
        </p:nvSpPr>
        <p:spPr bwMode="auto">
          <a:xfrm>
            <a:off x="5229225" y="2370138"/>
            <a:ext cx="3175" cy="1587"/>
          </a:xfrm>
          <a:prstGeom prst="line">
            <a:avLst/>
          </a:prstGeom>
          <a:noFill/>
          <a:ln w="0">
            <a:solidFill>
              <a:srgbClr val="000000"/>
            </a:solidFill>
            <a:round/>
            <a:headEnd/>
            <a:tailEnd/>
          </a:ln>
        </p:spPr>
        <p:txBody>
          <a:bodyPr/>
          <a:lstStyle/>
          <a:p>
            <a:endParaRPr lang="zh-TW" altLang="en-US"/>
          </a:p>
        </p:txBody>
      </p:sp>
      <p:sp>
        <p:nvSpPr>
          <p:cNvPr id="335890" name="Line 17"/>
          <p:cNvSpPr>
            <a:spLocks noChangeShapeType="1"/>
          </p:cNvSpPr>
          <p:nvPr/>
        </p:nvSpPr>
        <p:spPr bwMode="auto">
          <a:xfrm>
            <a:off x="5229225" y="2370138"/>
            <a:ext cx="1588" cy="3175"/>
          </a:xfrm>
          <a:prstGeom prst="line">
            <a:avLst/>
          </a:prstGeom>
          <a:noFill/>
          <a:ln w="0">
            <a:solidFill>
              <a:srgbClr val="000000"/>
            </a:solidFill>
            <a:round/>
            <a:headEnd/>
            <a:tailEnd/>
          </a:ln>
        </p:spPr>
        <p:txBody>
          <a:bodyPr/>
          <a:lstStyle/>
          <a:p>
            <a:endParaRPr lang="zh-TW" altLang="en-US"/>
          </a:p>
        </p:txBody>
      </p:sp>
      <p:sp>
        <p:nvSpPr>
          <p:cNvPr id="335891" name="Line 18"/>
          <p:cNvSpPr>
            <a:spLocks noChangeShapeType="1"/>
          </p:cNvSpPr>
          <p:nvPr/>
        </p:nvSpPr>
        <p:spPr bwMode="auto">
          <a:xfrm>
            <a:off x="5229225" y="2370138"/>
            <a:ext cx="3175" cy="1587"/>
          </a:xfrm>
          <a:prstGeom prst="line">
            <a:avLst/>
          </a:prstGeom>
          <a:noFill/>
          <a:ln w="0">
            <a:solidFill>
              <a:srgbClr val="000000"/>
            </a:solidFill>
            <a:round/>
            <a:headEnd/>
            <a:tailEnd/>
          </a:ln>
        </p:spPr>
        <p:txBody>
          <a:bodyPr/>
          <a:lstStyle/>
          <a:p>
            <a:endParaRPr lang="zh-TW" altLang="en-US"/>
          </a:p>
        </p:txBody>
      </p:sp>
      <p:sp>
        <p:nvSpPr>
          <p:cNvPr id="335892" name="Line 19"/>
          <p:cNvSpPr>
            <a:spLocks noChangeShapeType="1"/>
          </p:cNvSpPr>
          <p:nvPr/>
        </p:nvSpPr>
        <p:spPr bwMode="auto">
          <a:xfrm>
            <a:off x="5229225" y="2370138"/>
            <a:ext cx="1588" cy="3175"/>
          </a:xfrm>
          <a:prstGeom prst="line">
            <a:avLst/>
          </a:prstGeom>
          <a:noFill/>
          <a:ln w="0">
            <a:solidFill>
              <a:srgbClr val="000000"/>
            </a:solidFill>
            <a:round/>
            <a:headEnd/>
            <a:tailEnd/>
          </a:ln>
        </p:spPr>
        <p:txBody>
          <a:bodyPr/>
          <a:lstStyle/>
          <a:p>
            <a:endParaRPr lang="zh-TW" altLang="en-US"/>
          </a:p>
        </p:txBody>
      </p:sp>
      <p:sp>
        <p:nvSpPr>
          <p:cNvPr id="335893" name="Rectangle 20"/>
          <p:cNvSpPr>
            <a:spLocks noChangeArrowheads="1"/>
          </p:cNvSpPr>
          <p:nvPr/>
        </p:nvSpPr>
        <p:spPr bwMode="auto">
          <a:xfrm>
            <a:off x="895350" y="3022600"/>
            <a:ext cx="109538"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H</a:t>
            </a:r>
            <a:endParaRPr lang="en-US" altLang="zh-TW" sz="1200" b="1">
              <a:latin typeface="Times New Roman" pitchFamily="18" charset="0"/>
              <a:ea typeface="標楷體" pitchFamily="65" charset="-120"/>
            </a:endParaRPr>
          </a:p>
        </p:txBody>
      </p:sp>
      <p:sp>
        <p:nvSpPr>
          <p:cNvPr id="1939477" name="Rectangle 21"/>
          <p:cNvSpPr>
            <a:spLocks noChangeArrowheads="1"/>
          </p:cNvSpPr>
          <p:nvPr/>
        </p:nvSpPr>
        <p:spPr bwMode="auto">
          <a:xfrm>
            <a:off x="1187450" y="3068638"/>
            <a:ext cx="1622425"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1 e</a:t>
            </a:r>
            <a:r>
              <a:rPr lang="zh-TW" altLang="en-US" sz="2000">
                <a:solidFill>
                  <a:srgbClr val="000000"/>
                </a:solidFill>
                <a:ea typeface="標楷體" pitchFamily="65" charset="-120"/>
              </a:rPr>
              <a:t>文化發展者</a:t>
            </a:r>
            <a:endParaRPr lang="zh-TW" altLang="en-US" sz="2000">
              <a:ea typeface="標楷體" pitchFamily="65" charset="-120"/>
            </a:endParaRPr>
          </a:p>
        </p:txBody>
      </p:sp>
      <p:sp>
        <p:nvSpPr>
          <p:cNvPr id="1939478" name="Rectangle 22"/>
          <p:cNvSpPr>
            <a:spLocks noChangeArrowheads="1"/>
          </p:cNvSpPr>
          <p:nvPr/>
        </p:nvSpPr>
        <p:spPr bwMode="auto">
          <a:xfrm>
            <a:off x="3160713" y="3063875"/>
            <a:ext cx="1622425"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2 e</a:t>
            </a:r>
            <a:r>
              <a:rPr lang="zh-TW" altLang="en-US" sz="2000">
                <a:solidFill>
                  <a:srgbClr val="000000"/>
                </a:solidFill>
                <a:ea typeface="標楷體" pitchFamily="65" charset="-120"/>
              </a:rPr>
              <a:t>文化先鋒者</a:t>
            </a:r>
          </a:p>
        </p:txBody>
      </p:sp>
      <p:sp>
        <p:nvSpPr>
          <p:cNvPr id="335896" name="Rectangle 23"/>
          <p:cNvSpPr>
            <a:spLocks noChangeArrowheads="1"/>
          </p:cNvSpPr>
          <p:nvPr/>
        </p:nvSpPr>
        <p:spPr bwMode="auto">
          <a:xfrm>
            <a:off x="838200" y="3073400"/>
            <a:ext cx="3175" cy="1236663"/>
          </a:xfrm>
          <a:prstGeom prst="rect">
            <a:avLst/>
          </a:prstGeom>
          <a:solidFill>
            <a:srgbClr val="000000"/>
          </a:solidFill>
          <a:ln w="9525">
            <a:noFill/>
            <a:miter lim="800000"/>
            <a:headEnd/>
            <a:tailEnd/>
          </a:ln>
        </p:spPr>
        <p:txBody>
          <a:bodyPr/>
          <a:lstStyle/>
          <a:p>
            <a:endParaRPr lang="zh-TW" altLang="en-US"/>
          </a:p>
        </p:txBody>
      </p:sp>
      <p:sp>
        <p:nvSpPr>
          <p:cNvPr id="335897" name="Rectangle 24"/>
          <p:cNvSpPr>
            <a:spLocks noChangeArrowheads="1"/>
          </p:cNvSpPr>
          <p:nvPr/>
        </p:nvSpPr>
        <p:spPr bwMode="auto">
          <a:xfrm>
            <a:off x="914400" y="4343400"/>
            <a:ext cx="93663" cy="182563"/>
          </a:xfrm>
          <a:prstGeom prst="rect">
            <a:avLst/>
          </a:prstGeom>
          <a:noFill/>
          <a:ln w="9525">
            <a:noFill/>
            <a:miter lim="800000"/>
            <a:headEnd/>
            <a:tailEnd/>
          </a:ln>
        </p:spPr>
        <p:txBody>
          <a:bodyPr wrap="none" lIns="0" tIns="0" rIns="0" bIns="0">
            <a:spAutoFit/>
          </a:bodyPr>
          <a:lstStyle/>
          <a:p>
            <a:pPr algn="l">
              <a:spcBef>
                <a:spcPct val="20000"/>
              </a:spcBef>
            </a:pPr>
            <a:r>
              <a:rPr lang="en-US" altLang="zh-TW" sz="1200" b="1">
                <a:ea typeface="標楷體" pitchFamily="65" charset="-120"/>
              </a:rPr>
              <a:t>L</a:t>
            </a:r>
          </a:p>
        </p:txBody>
      </p:sp>
      <p:sp>
        <p:nvSpPr>
          <p:cNvPr id="1939481" name="Rectangle 25"/>
          <p:cNvSpPr>
            <a:spLocks noChangeArrowheads="1"/>
          </p:cNvSpPr>
          <p:nvPr/>
        </p:nvSpPr>
        <p:spPr bwMode="auto">
          <a:xfrm>
            <a:off x="1187450" y="4310063"/>
            <a:ext cx="1692275"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3 e</a:t>
            </a:r>
            <a:r>
              <a:rPr lang="zh-TW" altLang="en-US" sz="2000">
                <a:solidFill>
                  <a:srgbClr val="000000"/>
                </a:solidFill>
                <a:ea typeface="標楷體" pitchFamily="65" charset="-120"/>
              </a:rPr>
              <a:t>文化疏離者 </a:t>
            </a:r>
          </a:p>
        </p:txBody>
      </p:sp>
      <p:sp>
        <p:nvSpPr>
          <p:cNvPr id="1939482" name="Rectangle 26"/>
          <p:cNvSpPr>
            <a:spLocks noChangeArrowheads="1"/>
          </p:cNvSpPr>
          <p:nvPr/>
        </p:nvSpPr>
        <p:spPr bwMode="auto">
          <a:xfrm>
            <a:off x="3160713" y="4283075"/>
            <a:ext cx="1622425" cy="304800"/>
          </a:xfrm>
          <a:prstGeom prst="rect">
            <a:avLst/>
          </a:prstGeom>
          <a:noFill/>
          <a:ln w="9525">
            <a:noFill/>
            <a:miter lim="800000"/>
            <a:headEnd/>
            <a:tailEnd/>
          </a:ln>
        </p:spPr>
        <p:txBody>
          <a:bodyPr wrap="none" lIns="0" tIns="0" rIns="0" bIns="0">
            <a:spAutoFit/>
          </a:bodyPr>
          <a:lstStyle/>
          <a:p>
            <a:pPr algn="l">
              <a:spcBef>
                <a:spcPct val="20000"/>
              </a:spcBef>
            </a:pPr>
            <a:r>
              <a:rPr lang="en-US" altLang="zh-TW" sz="2000">
                <a:solidFill>
                  <a:srgbClr val="000000"/>
                </a:solidFill>
                <a:ea typeface="標楷體" pitchFamily="65" charset="-120"/>
              </a:rPr>
              <a:t>4 e</a:t>
            </a:r>
            <a:r>
              <a:rPr lang="zh-TW" altLang="en-US" sz="2000">
                <a:solidFill>
                  <a:srgbClr val="000000"/>
                </a:solidFill>
                <a:ea typeface="標楷體" pitchFamily="65" charset="-120"/>
              </a:rPr>
              <a:t>文化無關者</a:t>
            </a:r>
            <a:endParaRPr lang="zh-TW" altLang="en-US" sz="2000">
              <a:ea typeface="標楷體" pitchFamily="65" charset="-120"/>
            </a:endParaRPr>
          </a:p>
        </p:txBody>
      </p:sp>
      <p:sp>
        <p:nvSpPr>
          <p:cNvPr id="335900" name="Rectangle 27"/>
          <p:cNvSpPr>
            <a:spLocks noChangeArrowheads="1"/>
          </p:cNvSpPr>
          <p:nvPr/>
        </p:nvSpPr>
        <p:spPr bwMode="auto">
          <a:xfrm>
            <a:off x="838200" y="4310063"/>
            <a:ext cx="3175" cy="4762"/>
          </a:xfrm>
          <a:prstGeom prst="rect">
            <a:avLst/>
          </a:prstGeom>
          <a:solidFill>
            <a:srgbClr val="000000"/>
          </a:solidFill>
          <a:ln w="9525">
            <a:noFill/>
            <a:miter lim="800000"/>
            <a:headEnd/>
            <a:tailEnd/>
          </a:ln>
        </p:spPr>
        <p:txBody>
          <a:bodyPr/>
          <a:lstStyle/>
          <a:p>
            <a:endParaRPr lang="zh-TW" altLang="en-US"/>
          </a:p>
        </p:txBody>
      </p:sp>
      <p:sp>
        <p:nvSpPr>
          <p:cNvPr id="335901" name="Line 28"/>
          <p:cNvSpPr>
            <a:spLocks noChangeShapeType="1"/>
          </p:cNvSpPr>
          <p:nvPr/>
        </p:nvSpPr>
        <p:spPr bwMode="auto">
          <a:xfrm>
            <a:off x="838200" y="3776663"/>
            <a:ext cx="3175" cy="1587"/>
          </a:xfrm>
          <a:prstGeom prst="line">
            <a:avLst/>
          </a:prstGeom>
          <a:noFill/>
          <a:ln w="0">
            <a:solidFill>
              <a:srgbClr val="000000"/>
            </a:solidFill>
            <a:round/>
            <a:headEnd/>
            <a:tailEnd/>
          </a:ln>
        </p:spPr>
        <p:txBody>
          <a:bodyPr/>
          <a:lstStyle/>
          <a:p>
            <a:endParaRPr lang="zh-TW" altLang="en-US"/>
          </a:p>
        </p:txBody>
      </p:sp>
      <p:sp>
        <p:nvSpPr>
          <p:cNvPr id="335902" name="Rectangle 29"/>
          <p:cNvSpPr>
            <a:spLocks noChangeArrowheads="1"/>
          </p:cNvSpPr>
          <p:nvPr/>
        </p:nvSpPr>
        <p:spPr bwMode="auto">
          <a:xfrm>
            <a:off x="1042988" y="4310063"/>
            <a:ext cx="3175" cy="4762"/>
          </a:xfrm>
          <a:prstGeom prst="rect">
            <a:avLst/>
          </a:prstGeom>
          <a:solidFill>
            <a:srgbClr val="000000"/>
          </a:solidFill>
          <a:ln w="9525">
            <a:noFill/>
            <a:miter lim="800000"/>
            <a:headEnd/>
            <a:tailEnd/>
          </a:ln>
        </p:spPr>
        <p:txBody>
          <a:bodyPr/>
          <a:lstStyle/>
          <a:p>
            <a:endParaRPr lang="zh-TW" altLang="en-US"/>
          </a:p>
        </p:txBody>
      </p:sp>
      <p:sp>
        <p:nvSpPr>
          <p:cNvPr id="335903" name="Line 30"/>
          <p:cNvSpPr>
            <a:spLocks noChangeShapeType="1"/>
          </p:cNvSpPr>
          <p:nvPr/>
        </p:nvSpPr>
        <p:spPr bwMode="auto">
          <a:xfrm>
            <a:off x="1042988" y="3776663"/>
            <a:ext cx="3175" cy="1587"/>
          </a:xfrm>
          <a:prstGeom prst="line">
            <a:avLst/>
          </a:prstGeom>
          <a:noFill/>
          <a:ln w="0">
            <a:solidFill>
              <a:srgbClr val="000000"/>
            </a:solidFill>
            <a:round/>
            <a:headEnd/>
            <a:tailEnd/>
          </a:ln>
        </p:spPr>
        <p:txBody>
          <a:bodyPr/>
          <a:lstStyle/>
          <a:p>
            <a:endParaRPr lang="zh-TW" altLang="en-US"/>
          </a:p>
        </p:txBody>
      </p:sp>
      <p:sp>
        <p:nvSpPr>
          <p:cNvPr id="335904" name="Rectangle 31"/>
          <p:cNvSpPr>
            <a:spLocks noChangeArrowheads="1"/>
          </p:cNvSpPr>
          <p:nvPr/>
        </p:nvSpPr>
        <p:spPr bwMode="auto">
          <a:xfrm>
            <a:off x="3027363" y="4310063"/>
            <a:ext cx="4762" cy="4762"/>
          </a:xfrm>
          <a:prstGeom prst="rect">
            <a:avLst/>
          </a:prstGeom>
          <a:solidFill>
            <a:srgbClr val="000000"/>
          </a:solidFill>
          <a:ln w="9525">
            <a:noFill/>
            <a:miter lim="800000"/>
            <a:headEnd/>
            <a:tailEnd/>
          </a:ln>
        </p:spPr>
        <p:txBody>
          <a:bodyPr/>
          <a:lstStyle/>
          <a:p>
            <a:endParaRPr lang="zh-TW" altLang="en-US"/>
          </a:p>
        </p:txBody>
      </p:sp>
      <p:sp>
        <p:nvSpPr>
          <p:cNvPr id="335905" name="Rectangle 32"/>
          <p:cNvSpPr>
            <a:spLocks noChangeArrowheads="1"/>
          </p:cNvSpPr>
          <p:nvPr/>
        </p:nvSpPr>
        <p:spPr bwMode="auto">
          <a:xfrm>
            <a:off x="5229225" y="4310063"/>
            <a:ext cx="3175" cy="4762"/>
          </a:xfrm>
          <a:prstGeom prst="rect">
            <a:avLst/>
          </a:prstGeom>
          <a:solidFill>
            <a:srgbClr val="000000"/>
          </a:solidFill>
          <a:ln w="9525">
            <a:noFill/>
            <a:miter lim="800000"/>
            <a:headEnd/>
            <a:tailEnd/>
          </a:ln>
        </p:spPr>
        <p:txBody>
          <a:bodyPr/>
          <a:lstStyle/>
          <a:p>
            <a:endParaRPr lang="zh-TW" altLang="en-US"/>
          </a:p>
        </p:txBody>
      </p:sp>
      <p:sp>
        <p:nvSpPr>
          <p:cNvPr id="335906" name="Line 33"/>
          <p:cNvSpPr>
            <a:spLocks noChangeShapeType="1"/>
          </p:cNvSpPr>
          <p:nvPr/>
        </p:nvSpPr>
        <p:spPr bwMode="auto">
          <a:xfrm>
            <a:off x="5229225" y="3776663"/>
            <a:ext cx="1588" cy="4762"/>
          </a:xfrm>
          <a:prstGeom prst="line">
            <a:avLst/>
          </a:prstGeom>
          <a:noFill/>
          <a:ln w="0">
            <a:solidFill>
              <a:srgbClr val="000000"/>
            </a:solidFill>
            <a:round/>
            <a:headEnd/>
            <a:tailEnd/>
          </a:ln>
        </p:spPr>
        <p:txBody>
          <a:bodyPr/>
          <a:lstStyle/>
          <a:p>
            <a:endParaRPr lang="zh-TW" altLang="en-US"/>
          </a:p>
        </p:txBody>
      </p:sp>
      <p:sp>
        <p:nvSpPr>
          <p:cNvPr id="335907" name="Rectangle 34"/>
          <p:cNvSpPr>
            <a:spLocks noChangeArrowheads="1"/>
          </p:cNvSpPr>
          <p:nvPr/>
        </p:nvSpPr>
        <p:spPr bwMode="auto">
          <a:xfrm>
            <a:off x="838200" y="5551488"/>
            <a:ext cx="3175" cy="3175"/>
          </a:xfrm>
          <a:prstGeom prst="rect">
            <a:avLst/>
          </a:prstGeom>
          <a:solidFill>
            <a:srgbClr val="000000"/>
          </a:solidFill>
          <a:ln w="9525">
            <a:noFill/>
            <a:miter lim="800000"/>
            <a:headEnd/>
            <a:tailEnd/>
          </a:ln>
        </p:spPr>
        <p:txBody>
          <a:bodyPr/>
          <a:lstStyle/>
          <a:p>
            <a:endParaRPr lang="zh-TW" altLang="en-US"/>
          </a:p>
        </p:txBody>
      </p:sp>
      <p:sp>
        <p:nvSpPr>
          <p:cNvPr id="335908" name="Line 35"/>
          <p:cNvSpPr>
            <a:spLocks noChangeShapeType="1"/>
          </p:cNvSpPr>
          <p:nvPr/>
        </p:nvSpPr>
        <p:spPr bwMode="auto">
          <a:xfrm>
            <a:off x="838200" y="5018088"/>
            <a:ext cx="3175" cy="1587"/>
          </a:xfrm>
          <a:prstGeom prst="line">
            <a:avLst/>
          </a:prstGeom>
          <a:noFill/>
          <a:ln w="0">
            <a:solidFill>
              <a:srgbClr val="000000"/>
            </a:solidFill>
            <a:round/>
            <a:headEnd/>
            <a:tailEnd/>
          </a:ln>
        </p:spPr>
        <p:txBody>
          <a:bodyPr/>
          <a:lstStyle/>
          <a:p>
            <a:endParaRPr lang="zh-TW" altLang="en-US"/>
          </a:p>
        </p:txBody>
      </p:sp>
      <p:sp>
        <p:nvSpPr>
          <p:cNvPr id="335909" name="Line 36"/>
          <p:cNvSpPr>
            <a:spLocks noChangeShapeType="1"/>
          </p:cNvSpPr>
          <p:nvPr/>
        </p:nvSpPr>
        <p:spPr bwMode="auto">
          <a:xfrm>
            <a:off x="838200" y="5018088"/>
            <a:ext cx="1588" cy="3175"/>
          </a:xfrm>
          <a:prstGeom prst="line">
            <a:avLst/>
          </a:prstGeom>
          <a:noFill/>
          <a:ln w="0">
            <a:solidFill>
              <a:srgbClr val="000000"/>
            </a:solidFill>
            <a:round/>
            <a:headEnd/>
            <a:tailEnd/>
          </a:ln>
        </p:spPr>
        <p:txBody>
          <a:bodyPr/>
          <a:lstStyle/>
          <a:p>
            <a:endParaRPr lang="zh-TW" altLang="en-US"/>
          </a:p>
        </p:txBody>
      </p:sp>
      <p:sp>
        <p:nvSpPr>
          <p:cNvPr id="335910" name="Rectangle 37"/>
          <p:cNvSpPr>
            <a:spLocks noChangeArrowheads="1"/>
          </p:cNvSpPr>
          <p:nvPr/>
        </p:nvSpPr>
        <p:spPr bwMode="auto">
          <a:xfrm>
            <a:off x="838200" y="5551488"/>
            <a:ext cx="3175" cy="3175"/>
          </a:xfrm>
          <a:prstGeom prst="rect">
            <a:avLst/>
          </a:prstGeom>
          <a:solidFill>
            <a:srgbClr val="000000"/>
          </a:solidFill>
          <a:ln w="9525">
            <a:noFill/>
            <a:miter lim="800000"/>
            <a:headEnd/>
            <a:tailEnd/>
          </a:ln>
        </p:spPr>
        <p:txBody>
          <a:bodyPr/>
          <a:lstStyle/>
          <a:p>
            <a:endParaRPr lang="zh-TW" altLang="en-US"/>
          </a:p>
        </p:txBody>
      </p:sp>
      <p:sp>
        <p:nvSpPr>
          <p:cNvPr id="335911" name="Line 38"/>
          <p:cNvSpPr>
            <a:spLocks noChangeShapeType="1"/>
          </p:cNvSpPr>
          <p:nvPr/>
        </p:nvSpPr>
        <p:spPr bwMode="auto">
          <a:xfrm>
            <a:off x="838200" y="5018088"/>
            <a:ext cx="3175" cy="1587"/>
          </a:xfrm>
          <a:prstGeom prst="line">
            <a:avLst/>
          </a:prstGeom>
          <a:noFill/>
          <a:ln w="0">
            <a:solidFill>
              <a:srgbClr val="000000"/>
            </a:solidFill>
            <a:round/>
            <a:headEnd/>
            <a:tailEnd/>
          </a:ln>
        </p:spPr>
        <p:txBody>
          <a:bodyPr/>
          <a:lstStyle/>
          <a:p>
            <a:endParaRPr lang="zh-TW" altLang="en-US"/>
          </a:p>
        </p:txBody>
      </p:sp>
      <p:sp>
        <p:nvSpPr>
          <p:cNvPr id="335912" name="Line 39"/>
          <p:cNvSpPr>
            <a:spLocks noChangeShapeType="1"/>
          </p:cNvSpPr>
          <p:nvPr/>
        </p:nvSpPr>
        <p:spPr bwMode="auto">
          <a:xfrm>
            <a:off x="838200" y="5018088"/>
            <a:ext cx="1588" cy="3175"/>
          </a:xfrm>
          <a:prstGeom prst="line">
            <a:avLst/>
          </a:prstGeom>
          <a:noFill/>
          <a:ln w="0">
            <a:solidFill>
              <a:srgbClr val="000000"/>
            </a:solidFill>
            <a:round/>
            <a:headEnd/>
            <a:tailEnd/>
          </a:ln>
        </p:spPr>
        <p:txBody>
          <a:bodyPr/>
          <a:lstStyle/>
          <a:p>
            <a:endParaRPr lang="zh-TW" altLang="en-US"/>
          </a:p>
        </p:txBody>
      </p:sp>
      <p:sp>
        <p:nvSpPr>
          <p:cNvPr id="335913" name="Rectangle 40"/>
          <p:cNvSpPr>
            <a:spLocks noChangeArrowheads="1"/>
          </p:cNvSpPr>
          <p:nvPr/>
        </p:nvSpPr>
        <p:spPr bwMode="auto">
          <a:xfrm>
            <a:off x="841375" y="5018088"/>
            <a:ext cx="201613" cy="3175"/>
          </a:xfrm>
          <a:prstGeom prst="rect">
            <a:avLst/>
          </a:prstGeom>
          <a:solidFill>
            <a:srgbClr val="000000"/>
          </a:solidFill>
          <a:ln w="9525">
            <a:noFill/>
            <a:miter lim="800000"/>
            <a:headEnd/>
            <a:tailEnd/>
          </a:ln>
        </p:spPr>
        <p:txBody>
          <a:bodyPr/>
          <a:lstStyle/>
          <a:p>
            <a:endParaRPr lang="zh-TW" altLang="en-US"/>
          </a:p>
        </p:txBody>
      </p:sp>
      <p:sp>
        <p:nvSpPr>
          <p:cNvPr id="335914" name="Rectangle 41"/>
          <p:cNvSpPr>
            <a:spLocks noChangeArrowheads="1"/>
          </p:cNvSpPr>
          <p:nvPr/>
        </p:nvSpPr>
        <p:spPr bwMode="auto">
          <a:xfrm>
            <a:off x="1042988" y="5551488"/>
            <a:ext cx="3175" cy="3175"/>
          </a:xfrm>
          <a:prstGeom prst="rect">
            <a:avLst/>
          </a:prstGeom>
          <a:solidFill>
            <a:srgbClr val="000000"/>
          </a:solidFill>
          <a:ln w="9525">
            <a:noFill/>
            <a:miter lim="800000"/>
            <a:headEnd/>
            <a:tailEnd/>
          </a:ln>
        </p:spPr>
        <p:txBody>
          <a:bodyPr/>
          <a:lstStyle/>
          <a:p>
            <a:endParaRPr lang="zh-TW" altLang="en-US"/>
          </a:p>
        </p:txBody>
      </p:sp>
      <p:sp>
        <p:nvSpPr>
          <p:cNvPr id="335915" name="Line 42"/>
          <p:cNvSpPr>
            <a:spLocks noChangeShapeType="1"/>
          </p:cNvSpPr>
          <p:nvPr/>
        </p:nvSpPr>
        <p:spPr bwMode="auto">
          <a:xfrm>
            <a:off x="1042988" y="5018088"/>
            <a:ext cx="3175" cy="1587"/>
          </a:xfrm>
          <a:prstGeom prst="line">
            <a:avLst/>
          </a:prstGeom>
          <a:noFill/>
          <a:ln w="0">
            <a:solidFill>
              <a:srgbClr val="000000"/>
            </a:solidFill>
            <a:round/>
            <a:headEnd/>
            <a:tailEnd/>
          </a:ln>
        </p:spPr>
        <p:txBody>
          <a:bodyPr/>
          <a:lstStyle/>
          <a:p>
            <a:endParaRPr lang="zh-TW" altLang="en-US"/>
          </a:p>
        </p:txBody>
      </p:sp>
      <p:sp>
        <p:nvSpPr>
          <p:cNvPr id="335916" name="Line 43"/>
          <p:cNvSpPr>
            <a:spLocks noChangeShapeType="1"/>
          </p:cNvSpPr>
          <p:nvPr/>
        </p:nvSpPr>
        <p:spPr bwMode="auto">
          <a:xfrm>
            <a:off x="1042988" y="5018088"/>
            <a:ext cx="1587" cy="3175"/>
          </a:xfrm>
          <a:prstGeom prst="line">
            <a:avLst/>
          </a:prstGeom>
          <a:noFill/>
          <a:ln w="0">
            <a:solidFill>
              <a:srgbClr val="000000"/>
            </a:solidFill>
            <a:round/>
            <a:headEnd/>
            <a:tailEnd/>
          </a:ln>
        </p:spPr>
        <p:txBody>
          <a:bodyPr/>
          <a:lstStyle/>
          <a:p>
            <a:endParaRPr lang="zh-TW" altLang="en-US"/>
          </a:p>
        </p:txBody>
      </p:sp>
      <p:sp>
        <p:nvSpPr>
          <p:cNvPr id="335917" name="Rectangle 44"/>
          <p:cNvSpPr>
            <a:spLocks noChangeArrowheads="1"/>
          </p:cNvSpPr>
          <p:nvPr/>
        </p:nvSpPr>
        <p:spPr bwMode="auto">
          <a:xfrm>
            <a:off x="1046163" y="5018088"/>
            <a:ext cx="1981200" cy="3175"/>
          </a:xfrm>
          <a:prstGeom prst="rect">
            <a:avLst/>
          </a:prstGeom>
          <a:solidFill>
            <a:srgbClr val="000000"/>
          </a:solidFill>
          <a:ln w="9525">
            <a:noFill/>
            <a:miter lim="800000"/>
            <a:headEnd/>
            <a:tailEnd/>
          </a:ln>
        </p:spPr>
        <p:txBody>
          <a:bodyPr/>
          <a:lstStyle/>
          <a:p>
            <a:endParaRPr lang="zh-TW" altLang="en-US"/>
          </a:p>
        </p:txBody>
      </p:sp>
      <p:sp>
        <p:nvSpPr>
          <p:cNvPr id="335918" name="Rectangle 45"/>
          <p:cNvSpPr>
            <a:spLocks noChangeArrowheads="1"/>
          </p:cNvSpPr>
          <p:nvPr/>
        </p:nvSpPr>
        <p:spPr bwMode="auto">
          <a:xfrm>
            <a:off x="3027363" y="5551488"/>
            <a:ext cx="4762" cy="3175"/>
          </a:xfrm>
          <a:prstGeom prst="rect">
            <a:avLst/>
          </a:prstGeom>
          <a:solidFill>
            <a:srgbClr val="000000"/>
          </a:solidFill>
          <a:ln w="9525">
            <a:noFill/>
            <a:miter lim="800000"/>
            <a:headEnd/>
            <a:tailEnd/>
          </a:ln>
        </p:spPr>
        <p:txBody>
          <a:bodyPr/>
          <a:lstStyle/>
          <a:p>
            <a:endParaRPr lang="zh-TW" altLang="en-US"/>
          </a:p>
        </p:txBody>
      </p:sp>
      <p:sp>
        <p:nvSpPr>
          <p:cNvPr id="335919" name="Line 46"/>
          <p:cNvSpPr>
            <a:spLocks noChangeShapeType="1"/>
          </p:cNvSpPr>
          <p:nvPr/>
        </p:nvSpPr>
        <p:spPr bwMode="auto">
          <a:xfrm>
            <a:off x="3027363" y="5018088"/>
            <a:ext cx="4762" cy="1587"/>
          </a:xfrm>
          <a:prstGeom prst="line">
            <a:avLst/>
          </a:prstGeom>
          <a:noFill/>
          <a:ln w="0">
            <a:solidFill>
              <a:srgbClr val="000000"/>
            </a:solidFill>
            <a:round/>
            <a:headEnd/>
            <a:tailEnd/>
          </a:ln>
        </p:spPr>
        <p:txBody>
          <a:bodyPr/>
          <a:lstStyle/>
          <a:p>
            <a:endParaRPr lang="zh-TW" altLang="en-US"/>
          </a:p>
        </p:txBody>
      </p:sp>
      <p:sp>
        <p:nvSpPr>
          <p:cNvPr id="335920" name="Line 47"/>
          <p:cNvSpPr>
            <a:spLocks noChangeShapeType="1"/>
          </p:cNvSpPr>
          <p:nvPr/>
        </p:nvSpPr>
        <p:spPr bwMode="auto">
          <a:xfrm>
            <a:off x="3027363" y="5018088"/>
            <a:ext cx="1587" cy="3175"/>
          </a:xfrm>
          <a:prstGeom prst="line">
            <a:avLst/>
          </a:prstGeom>
          <a:noFill/>
          <a:ln w="0">
            <a:solidFill>
              <a:srgbClr val="000000"/>
            </a:solidFill>
            <a:round/>
            <a:headEnd/>
            <a:tailEnd/>
          </a:ln>
        </p:spPr>
        <p:txBody>
          <a:bodyPr/>
          <a:lstStyle/>
          <a:p>
            <a:endParaRPr lang="zh-TW" altLang="en-US"/>
          </a:p>
        </p:txBody>
      </p:sp>
      <p:sp>
        <p:nvSpPr>
          <p:cNvPr id="335921" name="Rectangle 48"/>
          <p:cNvSpPr>
            <a:spLocks noChangeArrowheads="1"/>
          </p:cNvSpPr>
          <p:nvPr/>
        </p:nvSpPr>
        <p:spPr bwMode="auto">
          <a:xfrm>
            <a:off x="3032125" y="5018088"/>
            <a:ext cx="2197100" cy="3175"/>
          </a:xfrm>
          <a:prstGeom prst="rect">
            <a:avLst/>
          </a:prstGeom>
          <a:solidFill>
            <a:srgbClr val="000000"/>
          </a:solidFill>
          <a:ln w="9525">
            <a:noFill/>
            <a:miter lim="800000"/>
            <a:headEnd/>
            <a:tailEnd/>
          </a:ln>
        </p:spPr>
        <p:txBody>
          <a:bodyPr/>
          <a:lstStyle/>
          <a:p>
            <a:endParaRPr lang="zh-TW" altLang="en-US"/>
          </a:p>
        </p:txBody>
      </p:sp>
      <p:sp>
        <p:nvSpPr>
          <p:cNvPr id="335922" name="Rectangle 49"/>
          <p:cNvSpPr>
            <a:spLocks noChangeArrowheads="1"/>
          </p:cNvSpPr>
          <p:nvPr/>
        </p:nvSpPr>
        <p:spPr bwMode="auto">
          <a:xfrm>
            <a:off x="5229225" y="5018088"/>
            <a:ext cx="3175" cy="3175"/>
          </a:xfrm>
          <a:prstGeom prst="rect">
            <a:avLst/>
          </a:prstGeom>
          <a:solidFill>
            <a:srgbClr val="000000"/>
          </a:solidFill>
          <a:ln w="9525">
            <a:noFill/>
            <a:miter lim="800000"/>
            <a:headEnd/>
            <a:tailEnd/>
          </a:ln>
        </p:spPr>
        <p:txBody>
          <a:bodyPr/>
          <a:lstStyle/>
          <a:p>
            <a:endParaRPr lang="zh-TW" altLang="en-US"/>
          </a:p>
        </p:txBody>
      </p:sp>
      <p:sp>
        <p:nvSpPr>
          <p:cNvPr id="335923" name="Line 50"/>
          <p:cNvSpPr>
            <a:spLocks noChangeShapeType="1"/>
          </p:cNvSpPr>
          <p:nvPr/>
        </p:nvSpPr>
        <p:spPr bwMode="auto">
          <a:xfrm>
            <a:off x="5229225" y="5018088"/>
            <a:ext cx="3175" cy="1587"/>
          </a:xfrm>
          <a:prstGeom prst="line">
            <a:avLst/>
          </a:prstGeom>
          <a:noFill/>
          <a:ln w="0">
            <a:solidFill>
              <a:srgbClr val="000000"/>
            </a:solidFill>
            <a:round/>
            <a:headEnd/>
            <a:tailEnd/>
          </a:ln>
        </p:spPr>
        <p:txBody>
          <a:bodyPr/>
          <a:lstStyle/>
          <a:p>
            <a:endParaRPr lang="zh-TW" altLang="en-US"/>
          </a:p>
        </p:txBody>
      </p:sp>
      <p:sp>
        <p:nvSpPr>
          <p:cNvPr id="335924" name="Line 51"/>
          <p:cNvSpPr>
            <a:spLocks noChangeShapeType="1"/>
          </p:cNvSpPr>
          <p:nvPr/>
        </p:nvSpPr>
        <p:spPr bwMode="auto">
          <a:xfrm>
            <a:off x="5229225" y="5018088"/>
            <a:ext cx="1588" cy="3175"/>
          </a:xfrm>
          <a:prstGeom prst="line">
            <a:avLst/>
          </a:prstGeom>
          <a:noFill/>
          <a:ln w="0">
            <a:solidFill>
              <a:srgbClr val="000000"/>
            </a:solidFill>
            <a:round/>
            <a:headEnd/>
            <a:tailEnd/>
          </a:ln>
        </p:spPr>
        <p:txBody>
          <a:bodyPr/>
          <a:lstStyle/>
          <a:p>
            <a:endParaRPr lang="zh-TW" altLang="en-US"/>
          </a:p>
        </p:txBody>
      </p:sp>
      <p:sp>
        <p:nvSpPr>
          <p:cNvPr id="335925" name="Rectangle 52"/>
          <p:cNvSpPr>
            <a:spLocks noChangeArrowheads="1"/>
          </p:cNvSpPr>
          <p:nvPr/>
        </p:nvSpPr>
        <p:spPr bwMode="auto">
          <a:xfrm>
            <a:off x="5229225" y="5018088"/>
            <a:ext cx="3175" cy="3175"/>
          </a:xfrm>
          <a:prstGeom prst="rect">
            <a:avLst/>
          </a:prstGeom>
          <a:solidFill>
            <a:srgbClr val="000000"/>
          </a:solidFill>
          <a:ln w="9525">
            <a:noFill/>
            <a:miter lim="800000"/>
            <a:headEnd/>
            <a:tailEnd/>
          </a:ln>
        </p:spPr>
        <p:txBody>
          <a:bodyPr/>
          <a:lstStyle/>
          <a:p>
            <a:endParaRPr lang="zh-TW" altLang="en-US"/>
          </a:p>
        </p:txBody>
      </p:sp>
      <p:sp>
        <p:nvSpPr>
          <p:cNvPr id="335926" name="Line 53"/>
          <p:cNvSpPr>
            <a:spLocks noChangeShapeType="1"/>
          </p:cNvSpPr>
          <p:nvPr/>
        </p:nvSpPr>
        <p:spPr bwMode="auto">
          <a:xfrm>
            <a:off x="5229225" y="5018088"/>
            <a:ext cx="3175" cy="1587"/>
          </a:xfrm>
          <a:prstGeom prst="line">
            <a:avLst/>
          </a:prstGeom>
          <a:noFill/>
          <a:ln w="0">
            <a:solidFill>
              <a:srgbClr val="000000"/>
            </a:solidFill>
            <a:round/>
            <a:headEnd/>
            <a:tailEnd/>
          </a:ln>
        </p:spPr>
        <p:txBody>
          <a:bodyPr/>
          <a:lstStyle/>
          <a:p>
            <a:endParaRPr lang="zh-TW" altLang="en-US"/>
          </a:p>
        </p:txBody>
      </p:sp>
      <p:sp>
        <p:nvSpPr>
          <p:cNvPr id="335927" name="Line 54"/>
          <p:cNvSpPr>
            <a:spLocks noChangeShapeType="1"/>
          </p:cNvSpPr>
          <p:nvPr/>
        </p:nvSpPr>
        <p:spPr bwMode="auto">
          <a:xfrm>
            <a:off x="5229225" y="5018088"/>
            <a:ext cx="1588" cy="3175"/>
          </a:xfrm>
          <a:prstGeom prst="line">
            <a:avLst/>
          </a:prstGeom>
          <a:noFill/>
          <a:ln w="0">
            <a:solidFill>
              <a:srgbClr val="000000"/>
            </a:solidFill>
            <a:round/>
            <a:headEnd/>
            <a:tailEnd/>
          </a:ln>
        </p:spPr>
        <p:txBody>
          <a:bodyPr/>
          <a:lstStyle/>
          <a:p>
            <a:endParaRPr lang="zh-TW" altLang="en-US"/>
          </a:p>
        </p:txBody>
      </p:sp>
      <p:grpSp>
        <p:nvGrpSpPr>
          <p:cNvPr id="2" name="Group 55"/>
          <p:cNvGrpSpPr>
            <a:grpSpLocks/>
          </p:cNvGrpSpPr>
          <p:nvPr/>
        </p:nvGrpSpPr>
        <p:grpSpPr bwMode="auto">
          <a:xfrm>
            <a:off x="5622925" y="2630488"/>
            <a:ext cx="1235075" cy="569912"/>
            <a:chOff x="3542" y="1657"/>
            <a:chExt cx="778" cy="359"/>
          </a:xfrm>
        </p:grpSpPr>
        <p:sp>
          <p:nvSpPr>
            <p:cNvPr id="335935" name="AutoShape 56"/>
            <p:cNvSpPr>
              <a:spLocks noChangeArrowheads="1"/>
            </p:cNvSpPr>
            <p:nvPr/>
          </p:nvSpPr>
          <p:spPr bwMode="auto">
            <a:xfrm>
              <a:off x="3552" y="1872"/>
              <a:ext cx="768" cy="144"/>
            </a:xfrm>
            <a:prstGeom prst="rightArrow">
              <a:avLst>
                <a:gd name="adj1" fmla="val 50000"/>
                <a:gd name="adj2" fmla="val 133333"/>
              </a:avLst>
            </a:prstGeom>
            <a:solidFill>
              <a:srgbClr val="00CC00"/>
            </a:solidFill>
            <a:ln w="12700" cap="sq">
              <a:solidFill>
                <a:schemeClr val="tx1"/>
              </a:solidFill>
              <a:miter lim="800000"/>
              <a:headEnd type="none" w="sm" len="sm"/>
              <a:tailEnd type="none" w="sm" len="sm"/>
            </a:ln>
          </p:spPr>
          <p:txBody>
            <a:bodyPr wrap="none" anchor="ctr"/>
            <a:lstStyle/>
            <a:p>
              <a:endParaRPr lang="zh-TW" altLang="en-US"/>
            </a:p>
          </p:txBody>
        </p:sp>
        <p:sp>
          <p:nvSpPr>
            <p:cNvPr id="335936" name="Text Box 57"/>
            <p:cNvSpPr txBox="1">
              <a:spLocks noChangeArrowheads="1"/>
            </p:cNvSpPr>
            <p:nvPr/>
          </p:nvSpPr>
          <p:spPr bwMode="auto">
            <a:xfrm>
              <a:off x="3542" y="1657"/>
              <a:ext cx="116" cy="231"/>
            </a:xfrm>
            <a:prstGeom prst="rect">
              <a:avLst/>
            </a:prstGeom>
            <a:noFill/>
            <a:ln w="12700" cap="sq">
              <a:noFill/>
              <a:miter lim="800000"/>
              <a:headEnd type="none" w="sm" len="sm"/>
              <a:tailEnd type="none" w="sm" len="sm"/>
            </a:ln>
          </p:spPr>
          <p:txBody>
            <a:bodyPr wrap="none">
              <a:spAutoFit/>
            </a:bodyPr>
            <a:lstStyle/>
            <a:p>
              <a:pPr algn="l">
                <a:spcBef>
                  <a:spcPct val="20000"/>
                </a:spcBef>
              </a:pPr>
              <a:endParaRPr lang="zh-TW" altLang="zh-TW">
                <a:latin typeface="Times New Roman" pitchFamily="18" charset="0"/>
                <a:ea typeface="標楷體" pitchFamily="65" charset="-120"/>
              </a:endParaRPr>
            </a:p>
          </p:txBody>
        </p:sp>
      </p:grpSp>
      <p:grpSp>
        <p:nvGrpSpPr>
          <p:cNvPr id="3" name="Group 58"/>
          <p:cNvGrpSpPr>
            <a:grpSpLocks/>
          </p:cNvGrpSpPr>
          <p:nvPr/>
        </p:nvGrpSpPr>
        <p:grpSpPr bwMode="auto">
          <a:xfrm>
            <a:off x="5638800" y="3886200"/>
            <a:ext cx="1219200" cy="608013"/>
            <a:chOff x="3552" y="2641"/>
            <a:chExt cx="768" cy="383"/>
          </a:xfrm>
        </p:grpSpPr>
        <p:sp>
          <p:nvSpPr>
            <p:cNvPr id="335933" name="AutoShape 59"/>
            <p:cNvSpPr>
              <a:spLocks noChangeArrowheads="1"/>
            </p:cNvSpPr>
            <p:nvPr/>
          </p:nvSpPr>
          <p:spPr bwMode="auto">
            <a:xfrm>
              <a:off x="3552" y="2880"/>
              <a:ext cx="768" cy="144"/>
            </a:xfrm>
            <a:prstGeom prst="rightArrow">
              <a:avLst>
                <a:gd name="adj1" fmla="val 50000"/>
                <a:gd name="adj2" fmla="val 133333"/>
              </a:avLst>
            </a:prstGeom>
            <a:solidFill>
              <a:srgbClr val="969696"/>
            </a:solidFill>
            <a:ln w="12700" cap="sq">
              <a:solidFill>
                <a:schemeClr val="tx1"/>
              </a:solidFill>
              <a:miter lim="800000"/>
              <a:headEnd type="none" w="sm" len="sm"/>
              <a:tailEnd type="none" w="sm" len="sm"/>
            </a:ln>
          </p:spPr>
          <p:txBody>
            <a:bodyPr wrap="none" anchor="ctr"/>
            <a:lstStyle/>
            <a:p>
              <a:endParaRPr lang="zh-TW" altLang="en-US"/>
            </a:p>
          </p:txBody>
        </p:sp>
        <p:sp>
          <p:nvSpPr>
            <p:cNvPr id="335934" name="Text Box 60"/>
            <p:cNvSpPr txBox="1">
              <a:spLocks noChangeArrowheads="1"/>
            </p:cNvSpPr>
            <p:nvPr/>
          </p:nvSpPr>
          <p:spPr bwMode="auto">
            <a:xfrm>
              <a:off x="3552" y="2641"/>
              <a:ext cx="116" cy="231"/>
            </a:xfrm>
            <a:prstGeom prst="rect">
              <a:avLst/>
            </a:prstGeom>
            <a:noFill/>
            <a:ln w="12700" cap="sq">
              <a:noFill/>
              <a:miter lim="800000"/>
              <a:headEnd type="none" w="sm" len="sm"/>
              <a:tailEnd type="none" w="sm" len="sm"/>
            </a:ln>
          </p:spPr>
          <p:txBody>
            <a:bodyPr wrap="none">
              <a:spAutoFit/>
            </a:bodyPr>
            <a:lstStyle/>
            <a:p>
              <a:pPr algn="l">
                <a:spcBef>
                  <a:spcPct val="20000"/>
                </a:spcBef>
              </a:pPr>
              <a:endParaRPr lang="zh-TW" altLang="zh-TW">
                <a:latin typeface="Times New Roman" pitchFamily="18" charset="0"/>
                <a:ea typeface="標楷體" pitchFamily="65" charset="-120"/>
              </a:endParaRPr>
            </a:p>
          </p:txBody>
        </p:sp>
      </p:grpSp>
      <p:sp>
        <p:nvSpPr>
          <p:cNvPr id="335930" name="Line 61"/>
          <p:cNvSpPr>
            <a:spLocks noChangeShapeType="1"/>
          </p:cNvSpPr>
          <p:nvPr/>
        </p:nvSpPr>
        <p:spPr bwMode="auto">
          <a:xfrm>
            <a:off x="1066800" y="3733800"/>
            <a:ext cx="3886200" cy="0"/>
          </a:xfrm>
          <a:prstGeom prst="line">
            <a:avLst/>
          </a:prstGeom>
          <a:noFill/>
          <a:ln w="12700" cap="sq">
            <a:solidFill>
              <a:srgbClr val="000000"/>
            </a:solidFill>
            <a:round/>
            <a:headEnd type="none" w="sm" len="sm"/>
            <a:tailEnd type="none" w="sm" len="sm"/>
          </a:ln>
        </p:spPr>
        <p:txBody>
          <a:bodyPr/>
          <a:lstStyle/>
          <a:p>
            <a:endParaRPr lang="zh-TW" altLang="en-US"/>
          </a:p>
        </p:txBody>
      </p:sp>
      <p:sp>
        <p:nvSpPr>
          <p:cNvPr id="335931" name="Line 62"/>
          <p:cNvSpPr>
            <a:spLocks noChangeShapeType="1"/>
          </p:cNvSpPr>
          <p:nvPr/>
        </p:nvSpPr>
        <p:spPr bwMode="auto">
          <a:xfrm>
            <a:off x="2971800" y="2590800"/>
            <a:ext cx="0" cy="2286000"/>
          </a:xfrm>
          <a:prstGeom prst="line">
            <a:avLst/>
          </a:prstGeom>
          <a:noFill/>
          <a:ln w="12700" cap="sq">
            <a:solidFill>
              <a:srgbClr val="000000"/>
            </a:solidFill>
            <a:round/>
            <a:headEnd type="none" w="sm" len="sm"/>
            <a:tailEnd type="none" w="sm" len="sm"/>
          </a:ln>
        </p:spPr>
        <p:txBody>
          <a:bodyPr/>
          <a:lstStyle/>
          <a:p>
            <a:endParaRPr lang="zh-TW" altLang="en-US"/>
          </a:p>
        </p:txBody>
      </p:sp>
      <p:pic>
        <p:nvPicPr>
          <p:cNvPr id="335932" name="Picture 63" descr="j0300505"/>
          <p:cNvPicPr>
            <a:picLocks noGrp="1" noChangeAspect="1" noChangeArrowheads="1" noCrop="1"/>
          </p:cNvPicPr>
          <p:nvPr>
            <p:ph idx="1"/>
          </p:nvPr>
        </p:nvPicPr>
        <p:blipFill>
          <a:blip r:embed="rId2"/>
          <a:srcRect/>
          <a:stretch>
            <a:fillRect/>
          </a:stretch>
        </p:blipFill>
        <p:spPr>
          <a:xfrm>
            <a:off x="7019925" y="4876800"/>
            <a:ext cx="1584325" cy="1389063"/>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394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394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3948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394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3946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939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9462" grpId="0" animBg="1" autoUpdateAnimBg="0"/>
      <p:bldP spid="1939463" grpId="0" animBg="1" autoUpdateAnimBg="0"/>
      <p:bldP spid="1939477" grpId="0" autoUpdateAnimBg="0"/>
      <p:bldP spid="1939478" grpId="0" autoUpdateAnimBg="0"/>
      <p:bldP spid="1939481" grpId="0" autoUpdateAnimBg="0"/>
      <p:bldP spid="193948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投影片編號版面配置區 5"/>
          <p:cNvSpPr>
            <a:spLocks noGrp="1"/>
          </p:cNvSpPr>
          <p:nvPr>
            <p:ph type="sldNum" sz="quarter" idx="12"/>
          </p:nvPr>
        </p:nvSpPr>
        <p:spPr/>
        <p:txBody>
          <a:bodyPr/>
          <a:lstStyle/>
          <a:p>
            <a:pPr>
              <a:defRPr/>
            </a:pPr>
            <a:fld id="{449708E8-EFBE-456D-AF23-5B1414558735}" type="slidenum">
              <a:rPr lang="en-US" altLang="zh-TW"/>
              <a:pPr>
                <a:defRPr/>
              </a:pPr>
              <a:t>6</a:t>
            </a:fld>
            <a:endParaRPr lang="en-US" altLang="zh-TW"/>
          </a:p>
        </p:txBody>
      </p:sp>
      <p:sp>
        <p:nvSpPr>
          <p:cNvPr id="1940482" name="Rectangle 2"/>
          <p:cNvSpPr>
            <a:spLocks noGrp="1" noChangeArrowheads="1"/>
          </p:cNvSpPr>
          <p:nvPr>
            <p:ph type="title"/>
          </p:nvPr>
        </p:nvSpPr>
        <p:spPr>
          <a:xfrm>
            <a:off x="381000" y="228600"/>
            <a:ext cx="7772400" cy="381000"/>
          </a:xfrm>
        </p:spPr>
        <p:txBody>
          <a:bodyPr/>
          <a:lstStyle/>
          <a:p>
            <a:pPr algn="l" eaLnBrk="1" hangingPunct="1">
              <a:defRPr/>
            </a:pPr>
            <a:r>
              <a:rPr lang="zh-TW" altLang="en-US" sz="2000" smtClean="0">
                <a:solidFill>
                  <a:srgbClr val="FF3300"/>
                </a:solidFill>
                <a:latin typeface="標楷體" pitchFamily="65" charset="-120"/>
              </a:rPr>
              <a:t>問卷三：你在組織中演進了嗎？</a:t>
            </a:r>
            <a:endParaRPr lang="zh-TW" altLang="en-US" smtClean="0">
              <a:solidFill>
                <a:srgbClr val="FF3300"/>
              </a:solidFill>
            </a:endParaRPr>
          </a:p>
        </p:txBody>
      </p:sp>
      <p:graphicFrame>
        <p:nvGraphicFramePr>
          <p:cNvPr id="1940483" name="Group 3"/>
          <p:cNvGraphicFramePr>
            <a:graphicFrameLocks noGrp="1"/>
          </p:cNvGraphicFramePr>
          <p:nvPr/>
        </p:nvGraphicFramePr>
        <p:xfrm>
          <a:off x="381000" y="609600"/>
          <a:ext cx="8534400" cy="5334000"/>
        </p:xfrm>
        <a:graphic>
          <a:graphicData uri="http://schemas.openxmlformats.org/drawingml/2006/table">
            <a:tbl>
              <a:tblPr/>
              <a:tblGrid>
                <a:gridCol w="7010400"/>
                <a:gridCol w="762000"/>
                <a:gridCol w="762000"/>
              </a:tblGrid>
              <a:tr h="369888">
                <a:tc gridSpan="3">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zh-TW" altLang="en-US" sz="2000" b="0" i="0" u="none" strike="noStrike" cap="none" normalizeH="0" baseline="0" smtClean="0">
                          <a:ln>
                            <a:noFill/>
                          </a:ln>
                          <a:solidFill>
                            <a:srgbClr val="FFFF00"/>
                          </a:solidFill>
                          <a:effectLst/>
                          <a:latin typeface="Arial" pitchFamily="34" charset="0"/>
                          <a:ea typeface="標楷體" pitchFamily="65" charset="-120"/>
                        </a:rPr>
                        <a:t>第三份問卷協助你評估自己向電子精英邁進的速度。如果你要協助公司往這個方向走，你最好明白在這個自由發揮的環境裡，自己是否能怡然自得。為評估你的個性對資訊時代的適應程度，回答以下問題：</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en-US" altLang="zh-TW"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cap="flat">
                      <a:noFill/>
                    </a:lnL>
                    <a:lnR cap="flat">
                      <a:noFill/>
                    </a:lnR>
                    <a:lnT cap="flat">
                      <a:noFill/>
                    </a:lnT>
                    <a:lnB>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r>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控制較多的系統對我們將有幫助</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2.</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我喜歡在工作中建立人際關係</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3.</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我希望藉由換公司來得到更多權力</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4.</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如果公司沒有規定，什麼事也做不成</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5.</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如果人們不那麼僵化，生活會更好</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6.</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影響公司文化是件重要的事</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7.</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勝利是唯一重要的事</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8.</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這是個狗咬狗的世界</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9.</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至少有一個競爭者是我憎恨的</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10.</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顧客通常不確定自己要什麼</a:t>
                      </a:r>
                    </a:p>
                  </a:txBody>
                  <a:tcPr horzOverflow="overflow">
                    <a:lnL cap="flat">
                      <a:noFill/>
                    </a:lnL>
                    <a:lnR>
                      <a:noFill/>
                    </a:lnR>
                    <a:lnT>
                      <a:noFill/>
                    </a:lnT>
                    <a:lnB cap="flat">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cap="flat">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cap="flat">
                      <a:noFill/>
                    </a:lnB>
                    <a:lnTlToBr>
                      <a:noFill/>
                    </a:lnTlToBr>
                    <a:lnBlToTr>
                      <a:noFill/>
                    </a:lnBlToTr>
                    <a:solidFill>
                      <a:schemeClr val="bg2"/>
                    </a:solidFill>
                  </a:tcPr>
                </a:tc>
              </a:tr>
            </a:tbl>
          </a:graphicData>
        </a:graphic>
      </p:graphicFrame>
      <p:sp>
        <p:nvSpPr>
          <p:cNvPr id="336932" name="Text Box 59"/>
          <p:cNvSpPr txBox="1">
            <a:spLocks noChangeArrowheads="1"/>
          </p:cNvSpPr>
          <p:nvPr/>
        </p:nvSpPr>
        <p:spPr bwMode="auto">
          <a:xfrm>
            <a:off x="7086600" y="6172200"/>
            <a:ext cx="2057400" cy="396875"/>
          </a:xfrm>
          <a:prstGeom prst="rect">
            <a:avLst/>
          </a:prstGeom>
          <a:noFill/>
          <a:ln w="9525">
            <a:noFill/>
            <a:miter lim="800000"/>
            <a:headEnd/>
            <a:tailEnd/>
          </a:ln>
        </p:spPr>
        <p:txBody>
          <a:bodyPr>
            <a:spAutoFit/>
          </a:bodyPr>
          <a:lstStyle/>
          <a:p>
            <a:pPr algn="l">
              <a:spcBef>
                <a:spcPct val="50000"/>
              </a:spcBef>
            </a:pPr>
            <a:r>
              <a:rPr lang="zh-TW" altLang="en-US" sz="2000">
                <a:solidFill>
                  <a:srgbClr val="FFFF00"/>
                </a:solidFill>
                <a:latin typeface="Times New Roman" pitchFamily="18" charset="0"/>
                <a:ea typeface="標楷體" pitchFamily="65" charset="-120"/>
              </a:rPr>
              <a:t>電子精英，天下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404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投影片編號版面配置區 5"/>
          <p:cNvSpPr>
            <a:spLocks noGrp="1"/>
          </p:cNvSpPr>
          <p:nvPr>
            <p:ph type="sldNum" sz="quarter" idx="12"/>
          </p:nvPr>
        </p:nvSpPr>
        <p:spPr/>
        <p:txBody>
          <a:bodyPr/>
          <a:lstStyle/>
          <a:p>
            <a:pPr>
              <a:defRPr/>
            </a:pPr>
            <a:fld id="{9769AF81-17C3-4C86-8C8A-3E55051DFBC2}" type="slidenum">
              <a:rPr lang="en-US" altLang="zh-TW"/>
              <a:pPr>
                <a:defRPr/>
              </a:pPr>
              <a:t>7</a:t>
            </a:fld>
            <a:endParaRPr lang="en-US" altLang="zh-TW"/>
          </a:p>
        </p:txBody>
      </p:sp>
      <p:graphicFrame>
        <p:nvGraphicFramePr>
          <p:cNvPr id="1941506" name="Group 2"/>
          <p:cNvGraphicFramePr>
            <a:graphicFrameLocks noGrp="1"/>
          </p:cNvGraphicFramePr>
          <p:nvPr/>
        </p:nvGraphicFramePr>
        <p:xfrm>
          <a:off x="381000" y="838200"/>
          <a:ext cx="8534400" cy="5281613"/>
        </p:xfrm>
        <a:graphic>
          <a:graphicData uri="http://schemas.openxmlformats.org/drawingml/2006/table">
            <a:tbl>
              <a:tblPr/>
              <a:tblGrid>
                <a:gridCol w="7010400"/>
                <a:gridCol w="762000"/>
                <a:gridCol w="762000"/>
              </a:tblGrid>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11.</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當我晚下班時會和守衛打招呼</a:t>
                      </a:r>
                    </a:p>
                  </a:txBody>
                  <a:tcPr horzOverflow="overflow">
                    <a:lnL cap="flat">
                      <a:noFill/>
                    </a:lnL>
                    <a:lnR>
                      <a:noFill/>
                    </a:lnR>
                    <a:lnT cap="fla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cap="fla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cap="fla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12.</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我喜歡畫組織圖</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13.</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創造力比紀律重要</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14.</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員工需要組織才能有最佳表現</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15.</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工作最大的好處是有週末</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16.</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我喜歡人們帶小孩到工作場所</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17.</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閒暇時我會玩電腦</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18.</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我寧願替老闆工作，也不當自由工作者</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8300">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19.</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永遠表示出對公司的尊重是很重要的</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404813">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en-US" altLang="zh-TW" sz="2000" b="0" i="0" u="none" strike="noStrike" cap="none" normalizeH="0" baseline="0" smtClean="0">
                          <a:ln>
                            <a:noFill/>
                          </a:ln>
                          <a:solidFill>
                            <a:srgbClr val="FFFF00"/>
                          </a:solidFill>
                          <a:effectLst/>
                          <a:latin typeface="Arial" pitchFamily="34" charset="0"/>
                          <a:ea typeface="標楷體" pitchFamily="65" charset="-120"/>
                        </a:rPr>
                        <a:t>20.</a:t>
                      </a: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地位應伴隨著特權</a:t>
                      </a:r>
                    </a:p>
                  </a:txBody>
                  <a:tcPr horzOverflow="overflow">
                    <a:lnL cap="flat">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是</a:t>
                      </a: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a:t>
                      </a:r>
                      <a:endParaRPr kumimoji="0" lang="zh-TW" altLang="en-US" sz="2000" b="0" i="0" u="none" strike="noStrike" cap="none" normalizeH="0" baseline="0" smtClean="0">
                        <a:ln>
                          <a:noFill/>
                        </a:ln>
                        <a:solidFill>
                          <a:srgbClr val="FFFF00"/>
                        </a:solidFill>
                        <a:effectLst/>
                        <a:latin typeface="Arial" pitchFamily="34" charset="0"/>
                        <a:ea typeface="標楷體" pitchFamily="65" charset="-120"/>
                      </a:endParaRPr>
                    </a:p>
                  </a:txBody>
                  <a:tcP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sym typeface="Wingdings 2" pitchFamily="18" charset="2"/>
                        </a:rPr>
                        <a:t>否</a:t>
                      </a:r>
                    </a:p>
                  </a:txBody>
                  <a:tcPr horzOverflow="overflow">
                    <a:lnL>
                      <a:noFill/>
                    </a:lnL>
                    <a:lnR cap="flat">
                      <a:noFill/>
                    </a:lnR>
                    <a:lnT>
                      <a:noFill/>
                    </a:lnT>
                    <a:lnB>
                      <a:noFill/>
                    </a:lnB>
                    <a:lnTlToBr>
                      <a:noFill/>
                    </a:lnTlToBr>
                    <a:lnBlToTr>
                      <a:noFill/>
                    </a:lnBlToTr>
                    <a:solidFill>
                      <a:schemeClr val="bg2"/>
                    </a:solidFill>
                  </a:tcPr>
                </a:tc>
              </a:tr>
              <a:tr h="369888">
                <a:tc gridSpan="3">
                  <a:txBody>
                    <a:bodyPr/>
                    <a:lstStyle/>
                    <a:p>
                      <a:pPr marL="0" marR="0" lvl="0" indent="0" algn="l" defTabSz="914400" rtl="0" eaLnBrk="0" fontAlgn="base" latinLnBrk="0" hangingPunct="0">
                        <a:lnSpc>
                          <a:spcPct val="100000"/>
                        </a:lnSpc>
                        <a:spcBef>
                          <a:spcPct val="0"/>
                        </a:spcBef>
                        <a:spcAft>
                          <a:spcPct val="0"/>
                        </a:spcAft>
                        <a:buClr>
                          <a:schemeClr val="tx2"/>
                        </a:buClr>
                        <a:buSzTx/>
                        <a:buFontTx/>
                        <a:buNone/>
                        <a:tabLst/>
                      </a:pPr>
                      <a:endParaRPr kumimoji="0" lang="en-US" altLang="zh-TW" sz="2000" b="0" i="0" u="none" strike="noStrike" cap="none" normalizeH="0" baseline="0" smtClean="0">
                        <a:ln>
                          <a:noFill/>
                        </a:ln>
                        <a:solidFill>
                          <a:srgbClr val="FFFF00"/>
                        </a:solidFill>
                        <a:effectLst/>
                        <a:latin typeface="Arial" pitchFamily="34" charset="0"/>
                        <a:ea typeface="標楷體" pitchFamily="65" charset="-120"/>
                      </a:endParaRPr>
                    </a:p>
                    <a:p>
                      <a:pPr marL="0" marR="0" lvl="0" indent="0" algn="r" defTabSz="914400" rtl="0" eaLnBrk="0" fontAlgn="base" latinLnBrk="0" hangingPunct="0">
                        <a:lnSpc>
                          <a:spcPct val="100000"/>
                        </a:lnSpc>
                        <a:spcBef>
                          <a:spcPct val="0"/>
                        </a:spcBef>
                        <a:spcAft>
                          <a:spcPct val="0"/>
                        </a:spcAft>
                        <a:buClr>
                          <a:schemeClr val="tx2"/>
                        </a:buClr>
                        <a:buSzTx/>
                        <a:buFontTx/>
                        <a:buNone/>
                        <a:tabLst/>
                      </a:pPr>
                      <a:endParaRPr kumimoji="0" lang="en-US" altLang="zh-TW" sz="2000" b="0" i="0" u="none" strike="noStrike" cap="none" normalizeH="0" baseline="0" smtClean="0">
                        <a:ln>
                          <a:noFill/>
                        </a:ln>
                        <a:solidFill>
                          <a:srgbClr val="FFFF00"/>
                        </a:solidFill>
                        <a:effectLst/>
                        <a:latin typeface="Arial" pitchFamily="34" charset="0"/>
                        <a:ea typeface="標楷體" pitchFamily="65" charset="-120"/>
                      </a:endParaRPr>
                    </a:p>
                    <a:p>
                      <a:pPr marL="0" marR="0" lvl="0" indent="0" algn="r" defTabSz="914400" rtl="0" eaLnBrk="0" fontAlgn="base" latinLnBrk="0" hangingPunct="0">
                        <a:lnSpc>
                          <a:spcPct val="100000"/>
                        </a:lnSpc>
                        <a:spcBef>
                          <a:spcPct val="0"/>
                        </a:spcBef>
                        <a:spcAft>
                          <a:spcPct val="0"/>
                        </a:spcAft>
                        <a:buClr>
                          <a:schemeClr val="tx2"/>
                        </a:buClr>
                        <a:buSzTx/>
                        <a:buFontTx/>
                        <a:buNone/>
                        <a:tabLst/>
                      </a:pPr>
                      <a:endParaRPr kumimoji="0" lang="en-US" altLang="zh-TW" sz="2000" b="0" i="0" u="none" strike="noStrike" cap="none" normalizeH="0" baseline="0" smtClean="0">
                        <a:ln>
                          <a:noFill/>
                        </a:ln>
                        <a:solidFill>
                          <a:srgbClr val="FFFF00"/>
                        </a:solidFill>
                        <a:effectLst/>
                        <a:latin typeface="Arial" pitchFamily="34" charset="0"/>
                        <a:ea typeface="標楷體" pitchFamily="65" charset="-120"/>
                      </a:endParaRPr>
                    </a:p>
                    <a:p>
                      <a:pPr marL="0" marR="0" lvl="0" indent="0" algn="r" defTabSz="914400" rtl="0" eaLnBrk="0" fontAlgn="base" latinLnBrk="0" hangingPunct="0">
                        <a:lnSpc>
                          <a:spcPct val="100000"/>
                        </a:lnSpc>
                        <a:spcBef>
                          <a:spcPct val="0"/>
                        </a:spcBef>
                        <a:spcAft>
                          <a:spcPct val="0"/>
                        </a:spcAft>
                        <a:buClr>
                          <a:schemeClr val="tx2"/>
                        </a:buClr>
                        <a:buSzTx/>
                        <a:buFontTx/>
                        <a:buNone/>
                        <a:tabLst/>
                      </a:pPr>
                      <a:r>
                        <a:rPr kumimoji="0" lang="zh-TW" altLang="en-US" sz="2000" b="0" i="0" u="none" strike="noStrike" cap="none" normalizeH="0" baseline="0" smtClean="0">
                          <a:ln>
                            <a:noFill/>
                          </a:ln>
                          <a:solidFill>
                            <a:srgbClr val="FFFF00"/>
                          </a:solidFill>
                          <a:effectLst/>
                          <a:latin typeface="Arial" pitchFamily="34" charset="0"/>
                          <a:ea typeface="標楷體" pitchFamily="65" charset="-120"/>
                        </a:rPr>
                        <a:t>電子精英，天下</a:t>
                      </a:r>
                    </a:p>
                  </a:txBody>
                  <a:tcPr horzOverflow="overflow">
                    <a:lnL cap="flat">
                      <a:noFill/>
                    </a:lnL>
                    <a:lnR cap="flat">
                      <a:noFill/>
                    </a:lnR>
                    <a:lnT>
                      <a:noFill/>
                    </a:lnT>
                    <a:lnB cap="flat">
                      <a:noFill/>
                    </a:lnB>
                    <a:lnTlToBr>
                      <a:noFill/>
                    </a:lnTlToBr>
                    <a:lnBlToTr>
                      <a:noFill/>
                    </a:lnBlToTr>
                    <a:solidFill>
                      <a:schemeClr val="bg2"/>
                    </a:solidFill>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41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1BB56D84-6193-47AC-B217-0BC7F99292A2}" type="slidenum">
              <a:rPr lang="en-US" altLang="zh-TW"/>
              <a:pPr>
                <a:defRPr/>
              </a:pPr>
              <a:t>8</a:t>
            </a:fld>
            <a:endParaRPr lang="en-US" altLang="zh-TW"/>
          </a:p>
        </p:txBody>
      </p:sp>
      <p:sp>
        <p:nvSpPr>
          <p:cNvPr id="338947" name="Text Box 2"/>
          <p:cNvSpPr txBox="1">
            <a:spLocks noChangeArrowheads="1"/>
          </p:cNvSpPr>
          <p:nvPr/>
        </p:nvSpPr>
        <p:spPr bwMode="auto">
          <a:xfrm>
            <a:off x="457200" y="381000"/>
            <a:ext cx="8458200" cy="2073275"/>
          </a:xfrm>
          <a:prstGeom prst="rect">
            <a:avLst/>
          </a:prstGeom>
          <a:noFill/>
          <a:ln w="9525">
            <a:noFill/>
            <a:miter lim="800000"/>
            <a:headEnd/>
            <a:tailEnd/>
          </a:ln>
        </p:spPr>
        <p:txBody>
          <a:bodyPr>
            <a:spAutoFit/>
          </a:bodyPr>
          <a:lstStyle/>
          <a:p>
            <a:pPr algn="l">
              <a:spcBef>
                <a:spcPct val="50000"/>
              </a:spcBef>
            </a:pPr>
            <a:r>
              <a:rPr kumimoji="0" lang="zh-TW" altLang="en-US" sz="2000" b="1">
                <a:solidFill>
                  <a:srgbClr val="FFFF00"/>
                </a:solidFill>
                <a:latin typeface="Times New Roman" pitchFamily="18" charset="0"/>
                <a:ea typeface="標楷體" pitchFamily="65" charset="-120"/>
              </a:rPr>
              <a:t>對問題</a:t>
            </a:r>
            <a:r>
              <a:rPr kumimoji="0" lang="en-US" altLang="zh-TW" sz="2000" b="1">
                <a:solidFill>
                  <a:srgbClr val="FFFF00"/>
                </a:solidFill>
                <a:latin typeface="Times New Roman" pitchFamily="18" charset="0"/>
                <a:ea typeface="標楷體" pitchFamily="65" charset="-120"/>
              </a:rPr>
              <a:t>2</a:t>
            </a:r>
            <a:r>
              <a:rPr lang="zh-TW" altLang="en-US" sz="2000" b="1">
                <a:solidFill>
                  <a:srgbClr val="FFFF00"/>
                </a:solidFill>
                <a:latin typeface="標楷體" pitchFamily="65" charset="-120"/>
                <a:ea typeface="標楷體" pitchFamily="65" charset="-120"/>
              </a:rPr>
              <a:t>、</a:t>
            </a:r>
            <a:r>
              <a:rPr kumimoji="0" lang="en-US" altLang="zh-TW" sz="2000" b="1">
                <a:solidFill>
                  <a:srgbClr val="FFFF00"/>
                </a:solidFill>
                <a:latin typeface="Times New Roman" pitchFamily="18" charset="0"/>
                <a:ea typeface="標楷體" pitchFamily="65" charset="-120"/>
              </a:rPr>
              <a:t>5 </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 </a:t>
            </a:r>
            <a:r>
              <a:rPr kumimoji="0" lang="en-US" altLang="zh-TW" sz="2000" b="1">
                <a:solidFill>
                  <a:srgbClr val="FFFF00"/>
                </a:solidFill>
                <a:latin typeface="Times New Roman" pitchFamily="18" charset="0"/>
                <a:ea typeface="標楷體" pitchFamily="65" charset="-120"/>
              </a:rPr>
              <a:t>11 </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 </a:t>
            </a:r>
            <a:r>
              <a:rPr kumimoji="0" lang="en-US" altLang="zh-TW" sz="2000" b="1">
                <a:solidFill>
                  <a:srgbClr val="FFFF00"/>
                </a:solidFill>
                <a:latin typeface="Times New Roman" pitchFamily="18" charset="0"/>
                <a:ea typeface="標楷體" pitchFamily="65" charset="-120"/>
              </a:rPr>
              <a:t>13 </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 </a:t>
            </a:r>
            <a:r>
              <a:rPr kumimoji="0" lang="en-US" altLang="zh-TW" sz="2000" b="1">
                <a:solidFill>
                  <a:srgbClr val="FFFF00"/>
                </a:solidFill>
                <a:latin typeface="Times New Roman" pitchFamily="18" charset="0"/>
                <a:ea typeface="標楷體" pitchFamily="65" charset="-120"/>
              </a:rPr>
              <a:t>16 </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 </a:t>
            </a:r>
            <a:r>
              <a:rPr kumimoji="0" lang="en-US" altLang="zh-TW" sz="2000" b="1">
                <a:solidFill>
                  <a:srgbClr val="FFFF00"/>
                </a:solidFill>
                <a:latin typeface="Times New Roman" pitchFamily="18" charset="0"/>
                <a:ea typeface="標楷體" pitchFamily="65" charset="-120"/>
              </a:rPr>
              <a:t>17</a:t>
            </a:r>
            <a:r>
              <a:rPr kumimoji="0" lang="zh-TW" altLang="en-US" sz="2000" b="1">
                <a:solidFill>
                  <a:srgbClr val="FFFF00"/>
                </a:solidFill>
                <a:latin typeface="Times New Roman" pitchFamily="18" charset="0"/>
                <a:ea typeface="標楷體" pitchFamily="65" charset="-120"/>
              </a:rPr>
              <a:t>回答</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是</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給五分，其他問題回答</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否</a:t>
            </a:r>
            <a:r>
              <a:rPr lang="zh-TW" altLang="en-US" sz="2000" b="1">
                <a:solidFill>
                  <a:srgbClr val="FFFF00"/>
                </a:solidFill>
                <a:latin typeface="標楷體" pitchFamily="65" charset="-120"/>
                <a:ea typeface="標楷體" pitchFamily="65" charset="-120"/>
              </a:rPr>
              <a:t>」</a:t>
            </a:r>
            <a:r>
              <a:rPr kumimoji="0" lang="zh-TW" altLang="en-US" sz="2000" b="1">
                <a:solidFill>
                  <a:srgbClr val="FFFF00"/>
                </a:solidFill>
                <a:latin typeface="Times New Roman" pitchFamily="18" charset="0"/>
                <a:ea typeface="標楷體" pitchFamily="65" charset="-120"/>
              </a:rPr>
              <a:t>得五分。總分填入方格。</a:t>
            </a:r>
          </a:p>
          <a:p>
            <a:pPr algn="l">
              <a:spcBef>
                <a:spcPct val="50000"/>
              </a:spcBef>
            </a:pPr>
            <a:r>
              <a:rPr kumimoji="0" lang="zh-TW" altLang="en-US" sz="2000" b="1">
                <a:solidFill>
                  <a:srgbClr val="FFFF00"/>
                </a:solidFill>
                <a:latin typeface="Times New Roman" pitchFamily="18" charset="0"/>
                <a:ea typeface="標楷體" pitchFamily="65" charset="-120"/>
              </a:rPr>
              <a:t>　　　個人評分：</a:t>
            </a:r>
          </a:p>
          <a:p>
            <a:pPr algn="l">
              <a:spcBef>
                <a:spcPct val="50000"/>
              </a:spcBef>
            </a:pPr>
            <a:endParaRPr kumimoji="0" lang="zh-TW" altLang="en-US" sz="2000" b="1">
              <a:solidFill>
                <a:srgbClr val="FFFF00"/>
              </a:solidFill>
              <a:latin typeface="Times New Roman" pitchFamily="18" charset="0"/>
              <a:ea typeface="標楷體" pitchFamily="65" charset="-120"/>
            </a:endParaRPr>
          </a:p>
          <a:p>
            <a:pPr algn="l">
              <a:spcBef>
                <a:spcPct val="50000"/>
              </a:spcBef>
            </a:pPr>
            <a:endParaRPr kumimoji="0" lang="en-US" altLang="zh-TW" sz="2000" b="1">
              <a:solidFill>
                <a:srgbClr val="FFFF00"/>
              </a:solidFill>
              <a:latin typeface="Times New Roman" pitchFamily="18" charset="0"/>
              <a:ea typeface="標楷體" pitchFamily="65" charset="-120"/>
            </a:endParaRPr>
          </a:p>
        </p:txBody>
      </p:sp>
      <p:sp>
        <p:nvSpPr>
          <p:cNvPr id="338948" name="Rectangle 3"/>
          <p:cNvSpPr>
            <a:spLocks noChangeArrowheads="1"/>
          </p:cNvSpPr>
          <p:nvPr/>
        </p:nvSpPr>
        <p:spPr bwMode="auto">
          <a:xfrm>
            <a:off x="2667000" y="1066800"/>
            <a:ext cx="914400" cy="914400"/>
          </a:xfrm>
          <a:prstGeom prst="rect">
            <a:avLst/>
          </a:prstGeom>
          <a:noFill/>
          <a:ln w="28575">
            <a:solidFill>
              <a:srgbClr val="FFFF00"/>
            </a:solidFill>
            <a:miter lim="800000"/>
            <a:headEnd/>
            <a:tailEnd/>
          </a:ln>
        </p:spPr>
        <p:txBody>
          <a:bodyPr wrap="none" anchor="ctr"/>
          <a:lstStyle/>
          <a:p>
            <a:endParaRPr lang="zh-TW" altLang="en-US"/>
          </a:p>
        </p:txBody>
      </p:sp>
      <p:sp>
        <p:nvSpPr>
          <p:cNvPr id="338949" name="Text Box 4"/>
          <p:cNvSpPr txBox="1">
            <a:spLocks noChangeArrowheads="1"/>
          </p:cNvSpPr>
          <p:nvPr/>
        </p:nvSpPr>
        <p:spPr bwMode="auto">
          <a:xfrm>
            <a:off x="7086600" y="6172200"/>
            <a:ext cx="2057400" cy="396875"/>
          </a:xfrm>
          <a:prstGeom prst="rect">
            <a:avLst/>
          </a:prstGeom>
          <a:noFill/>
          <a:ln w="9525">
            <a:noFill/>
            <a:miter lim="800000"/>
            <a:headEnd/>
            <a:tailEnd/>
          </a:ln>
        </p:spPr>
        <p:txBody>
          <a:bodyPr>
            <a:spAutoFit/>
          </a:bodyPr>
          <a:lstStyle/>
          <a:p>
            <a:pPr algn="l">
              <a:spcBef>
                <a:spcPct val="50000"/>
              </a:spcBef>
            </a:pPr>
            <a:r>
              <a:rPr lang="zh-TW" altLang="en-US" sz="2000">
                <a:solidFill>
                  <a:srgbClr val="FFFF00"/>
                </a:solidFill>
                <a:latin typeface="Times New Roman" pitchFamily="18" charset="0"/>
                <a:ea typeface="標楷體" pitchFamily="65" charset="-120"/>
              </a:rPr>
              <a:t>電子精英，天下</a:t>
            </a:r>
          </a:p>
        </p:txBody>
      </p:sp>
      <p:sp>
        <p:nvSpPr>
          <p:cNvPr id="1942533" name="Rectangle 5"/>
          <p:cNvSpPr>
            <a:spLocks noGrp="1" noChangeArrowheads="1"/>
          </p:cNvSpPr>
          <p:nvPr>
            <p:ph type="body" idx="1"/>
          </p:nvPr>
        </p:nvSpPr>
        <p:spPr>
          <a:xfrm>
            <a:off x="685800" y="2209800"/>
            <a:ext cx="7772400" cy="4114800"/>
          </a:xfrm>
          <a:noFill/>
        </p:spPr>
        <p:txBody>
          <a:bodyPr/>
          <a:lstStyle/>
          <a:p>
            <a:pPr eaLnBrk="1" hangingPunct="1">
              <a:buFontTx/>
              <a:buNone/>
            </a:pPr>
            <a:r>
              <a:rPr lang="zh-TW" altLang="en-US" sz="2400" b="1" smtClean="0">
                <a:solidFill>
                  <a:srgbClr val="FFFF00"/>
                </a:solidFill>
              </a:rPr>
              <a:t>你的個人評分：</a:t>
            </a:r>
          </a:p>
          <a:p>
            <a:pPr eaLnBrk="1" hangingPunct="1"/>
            <a:r>
              <a:rPr lang="zh-TW" altLang="en-US" sz="2400" smtClean="0">
                <a:solidFill>
                  <a:srgbClr val="FFFF00"/>
                </a:solidFill>
              </a:rPr>
              <a:t>如果</a:t>
            </a:r>
            <a:r>
              <a:rPr lang="zh-TW" altLang="en-US" sz="2400" smtClean="0">
                <a:solidFill>
                  <a:srgbClr val="FFFF00"/>
                </a:solidFill>
                <a:latin typeface="標楷體" pitchFamily="65" charset="-120"/>
              </a:rPr>
              <a:t>你得分在七十分以上，你很適合電子精英文化，在未來的企業環境中將能怡然自得。然而，在受傳統思想支配的公司或產業中工作，將令你感到沮喪。</a:t>
            </a:r>
          </a:p>
          <a:p>
            <a:pPr eaLnBrk="1" hangingPunct="1"/>
            <a:r>
              <a:rPr lang="zh-TW" altLang="en-US" sz="2400" smtClean="0">
                <a:solidFill>
                  <a:srgbClr val="FFFF00"/>
                </a:solidFill>
                <a:latin typeface="標楷體" pitchFamily="65" charset="-120"/>
              </a:rPr>
              <a:t>如果得分在五十到七十之間，你目前正轉向適合資訊時代的文化心態。</a:t>
            </a:r>
          </a:p>
          <a:p>
            <a:pPr eaLnBrk="1" hangingPunct="1"/>
            <a:r>
              <a:rPr lang="zh-TW" altLang="en-US" sz="2400" smtClean="0">
                <a:solidFill>
                  <a:srgbClr val="FFFF00"/>
                </a:solidFill>
                <a:latin typeface="標楷體" pitchFamily="65" charset="-120"/>
              </a:rPr>
              <a:t>如果得分在五十分以下，你深受傳統企業心態的影響，但對企業新趨勢顯示出可喜的好奇心。你也許會發現新趨勢有不少好處，勝過死守以前曾經管用的老觀念。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2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253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4"/>
          <p:cNvSpPr>
            <a:spLocks noGrp="1"/>
          </p:cNvSpPr>
          <p:nvPr>
            <p:ph type="sldNum" sz="quarter" idx="12"/>
          </p:nvPr>
        </p:nvSpPr>
        <p:spPr/>
        <p:txBody>
          <a:bodyPr/>
          <a:lstStyle/>
          <a:p>
            <a:pPr>
              <a:defRPr/>
            </a:pPr>
            <a:fld id="{F0E7D687-2939-455D-B140-12A31FD589F1}" type="slidenum">
              <a:rPr lang="en-US" altLang="zh-TW"/>
              <a:pPr>
                <a:defRPr/>
              </a:pPr>
              <a:t>9</a:t>
            </a:fld>
            <a:endParaRPr lang="en-US" altLang="zh-TW"/>
          </a:p>
        </p:txBody>
      </p:sp>
      <p:sp>
        <p:nvSpPr>
          <p:cNvPr id="1943554" name="Rectangle 2"/>
          <p:cNvSpPr>
            <a:spLocks noGrp="1" noChangeArrowheads="1"/>
          </p:cNvSpPr>
          <p:nvPr>
            <p:ph type="title"/>
          </p:nvPr>
        </p:nvSpPr>
        <p:spPr/>
        <p:txBody>
          <a:bodyPr/>
          <a:lstStyle/>
          <a:p>
            <a:pPr eaLnBrk="1" hangingPunct="1">
              <a:defRPr/>
            </a:pPr>
            <a:r>
              <a:rPr lang="zh-TW" altLang="en-US" smtClean="0">
                <a:solidFill>
                  <a:schemeClr val="tx1"/>
                </a:solidFill>
                <a:latin typeface="標楷體" pitchFamily="65" charset="-120"/>
              </a:rPr>
              <a:t>你的影響力如何？</a:t>
            </a:r>
          </a:p>
        </p:txBody>
      </p:sp>
      <p:sp>
        <p:nvSpPr>
          <p:cNvPr id="1943555" name="Text Box 3"/>
          <p:cNvSpPr txBox="1">
            <a:spLocks noChangeArrowheads="1"/>
          </p:cNvSpPr>
          <p:nvPr/>
        </p:nvSpPr>
        <p:spPr bwMode="auto">
          <a:xfrm>
            <a:off x="914400" y="1676400"/>
            <a:ext cx="7543800" cy="4359275"/>
          </a:xfrm>
          <a:prstGeom prst="rect">
            <a:avLst/>
          </a:prstGeom>
          <a:noFill/>
          <a:ln w="9525">
            <a:noFill/>
            <a:miter lim="800000"/>
            <a:headEnd/>
            <a:tailEnd/>
          </a:ln>
        </p:spPr>
        <p:txBody>
          <a:bodyPr>
            <a:spAutoFit/>
          </a:bodyPr>
          <a:lstStyle/>
          <a:p>
            <a:pPr algn="l">
              <a:spcBef>
                <a:spcPct val="50000"/>
              </a:spcBef>
            </a:pPr>
            <a:r>
              <a:rPr lang="zh-TW" altLang="en-US" sz="2000" b="1">
                <a:solidFill>
                  <a:srgbClr val="FF3300"/>
                </a:solidFill>
                <a:latin typeface="標楷體" pitchFamily="65" charset="-120"/>
                <a:ea typeface="標楷體" pitchFamily="65" charset="-120"/>
              </a:rPr>
              <a:t>問卷四：你能影響誰？</a:t>
            </a:r>
            <a:br>
              <a:rPr lang="zh-TW" altLang="en-US" sz="2000" b="1">
                <a:solidFill>
                  <a:srgbClr val="FF3300"/>
                </a:solidFill>
                <a:latin typeface="標楷體" pitchFamily="65" charset="-120"/>
                <a:ea typeface="標楷體" pitchFamily="65" charset="-120"/>
              </a:rPr>
            </a:br>
            <a:r>
              <a:rPr lang="zh-TW" altLang="en-US" sz="2000">
                <a:solidFill>
                  <a:srgbClr val="FFFF00"/>
                </a:solidFill>
                <a:latin typeface="標楷體" pitchFamily="65" charset="-120"/>
                <a:ea typeface="標楷體" pitchFamily="65" charset="-120"/>
              </a:rPr>
              <a:t/>
            </a:r>
            <a:br>
              <a:rPr lang="zh-TW" altLang="en-US" sz="2000">
                <a:solidFill>
                  <a:srgbClr val="FFFF00"/>
                </a:solidFill>
                <a:latin typeface="標楷體" pitchFamily="65" charset="-120"/>
                <a:ea typeface="標楷體" pitchFamily="65" charset="-120"/>
              </a:rPr>
            </a:br>
            <a:r>
              <a:rPr lang="zh-TW" altLang="en-US" sz="2000">
                <a:solidFill>
                  <a:srgbClr val="FFFF00"/>
                </a:solidFill>
                <a:latin typeface="Times New Roman" pitchFamily="18" charset="0"/>
                <a:ea typeface="標楷體" pitchFamily="65" charset="-120"/>
              </a:rPr>
              <a:t>第四份問卷衡量你個人對組織的影響力。任何改變都是由一位關鍵人物推動，他</a:t>
            </a:r>
            <a:r>
              <a:rPr lang="en-US" altLang="zh-TW" sz="2000">
                <a:solidFill>
                  <a:srgbClr val="FFFF00"/>
                </a:solidFill>
                <a:latin typeface="Times New Roman" pitchFamily="18" charset="0"/>
                <a:ea typeface="標楷體" pitchFamily="65" charset="-120"/>
              </a:rPr>
              <a:t>(</a:t>
            </a:r>
            <a:r>
              <a:rPr lang="zh-TW" altLang="en-US" sz="2000">
                <a:solidFill>
                  <a:srgbClr val="FFFF00"/>
                </a:solidFill>
                <a:latin typeface="Times New Roman" pitchFamily="18" charset="0"/>
                <a:ea typeface="標楷體" pitchFamily="65" charset="-120"/>
              </a:rPr>
              <a:t>她</a:t>
            </a:r>
            <a:r>
              <a:rPr lang="en-US" altLang="zh-TW" sz="2000">
                <a:solidFill>
                  <a:srgbClr val="FFFF00"/>
                </a:solidFill>
                <a:latin typeface="Times New Roman" pitchFamily="18" charset="0"/>
                <a:ea typeface="標楷體" pitchFamily="65" charset="-120"/>
              </a:rPr>
              <a:t>)</a:t>
            </a:r>
            <a:r>
              <a:rPr lang="zh-TW" altLang="en-US" sz="2000">
                <a:solidFill>
                  <a:srgbClr val="FFFF00"/>
                </a:solidFill>
                <a:latin typeface="Times New Roman" pitchFamily="18" charset="0"/>
                <a:ea typeface="標楷體" pitchFamily="65" charset="-120"/>
              </a:rPr>
              <a:t>可能是總裁</a:t>
            </a:r>
            <a:r>
              <a:rPr lang="zh-TW" altLang="en-US" sz="2000">
                <a:solidFill>
                  <a:srgbClr val="FFFF00"/>
                </a:solidFill>
                <a:latin typeface="標楷體" pitchFamily="65" charset="-120"/>
                <a:ea typeface="標楷體" pitchFamily="65" charset="-120"/>
              </a:rPr>
              <a:t>、工廠經理、顧問，也可能是數人結合成集體領導的形式。關鍵人物的作用是呈現一幅願景，讓人們有一個共同的焦點，指出願景如何豐富他們的生活，並讓組織成功。</a:t>
            </a:r>
            <a:br>
              <a:rPr lang="zh-TW" altLang="en-US" sz="2000">
                <a:solidFill>
                  <a:srgbClr val="FFFF00"/>
                </a:solidFill>
                <a:latin typeface="標楷體" pitchFamily="65" charset="-120"/>
                <a:ea typeface="標楷體" pitchFamily="65" charset="-120"/>
              </a:rPr>
            </a:br>
            <a:r>
              <a:rPr lang="zh-TW" altLang="en-US" sz="2000">
                <a:solidFill>
                  <a:srgbClr val="FFFF00"/>
                </a:solidFill>
                <a:latin typeface="標楷體" pitchFamily="65" charset="-120"/>
                <a:ea typeface="標楷體" pitchFamily="65" charset="-120"/>
              </a:rPr>
              <a:t>關鍵領導人也要能提供安全感，在組織改變的不確定期間，使眾人沉著冷靜。最後</a:t>
            </a:r>
            <a:r>
              <a:rPr lang="zh-TW" altLang="en-US" sz="2000">
                <a:solidFill>
                  <a:srgbClr val="FFFF00"/>
                </a:solidFill>
                <a:latin typeface="Times New Roman" pitchFamily="18" charset="0"/>
                <a:ea typeface="標楷體" pitchFamily="65" charset="-120"/>
              </a:rPr>
              <a:t>他</a:t>
            </a:r>
            <a:r>
              <a:rPr lang="en-US" altLang="zh-TW" sz="2000">
                <a:solidFill>
                  <a:srgbClr val="FFFF00"/>
                </a:solidFill>
                <a:latin typeface="Times New Roman" pitchFamily="18" charset="0"/>
                <a:ea typeface="標楷體" pitchFamily="65" charset="-120"/>
              </a:rPr>
              <a:t>(</a:t>
            </a:r>
            <a:r>
              <a:rPr lang="zh-TW" altLang="en-US" sz="2000">
                <a:solidFill>
                  <a:srgbClr val="FFFF00"/>
                </a:solidFill>
                <a:latin typeface="Times New Roman" pitchFamily="18" charset="0"/>
                <a:ea typeface="標楷體" pitchFamily="65" charset="-120"/>
              </a:rPr>
              <a:t>她</a:t>
            </a:r>
            <a:r>
              <a:rPr lang="en-US" altLang="zh-TW" sz="2000">
                <a:solidFill>
                  <a:srgbClr val="FFFF00"/>
                </a:solidFill>
                <a:latin typeface="Times New Roman" pitchFamily="18" charset="0"/>
                <a:ea typeface="標楷體" pitchFamily="65" charset="-120"/>
              </a:rPr>
              <a:t>)</a:t>
            </a:r>
            <a:r>
              <a:rPr lang="zh-TW" altLang="en-US" sz="2000">
                <a:solidFill>
                  <a:srgbClr val="FFFF00"/>
                </a:solidFill>
                <a:latin typeface="Times New Roman" pitchFamily="18" charset="0"/>
                <a:ea typeface="標楷體" pitchFamily="65" charset="-120"/>
              </a:rPr>
              <a:t>必須在企圖改變的文化中有影響力。任何人在推動改革前，都應先明白自己對組織有多少影響力，這一點是影響改革成功或失敗的關鍵所在。</a:t>
            </a:r>
            <a:br>
              <a:rPr lang="zh-TW" altLang="en-US" sz="2000">
                <a:solidFill>
                  <a:srgbClr val="FFFF00"/>
                </a:solidFill>
                <a:latin typeface="Times New Roman" pitchFamily="18" charset="0"/>
                <a:ea typeface="標楷體" pitchFamily="65" charset="-120"/>
              </a:rPr>
            </a:br>
            <a:r>
              <a:rPr lang="zh-TW" altLang="en-US" sz="2000">
                <a:solidFill>
                  <a:srgbClr val="FFFF00"/>
                </a:solidFill>
                <a:latin typeface="Times New Roman" pitchFamily="18" charset="0"/>
                <a:ea typeface="標楷體" pitchFamily="65" charset="-120"/>
              </a:rPr>
              <a:t>根據經驗顯示，大多數非管理人員低估了自己的影響力，而大多數管理人員則高估自己的影響力。重要的是組織接受你作為社會和文化上範例的程度為何。</a:t>
            </a:r>
          </a:p>
        </p:txBody>
      </p:sp>
      <p:sp>
        <p:nvSpPr>
          <p:cNvPr id="339973" name="Text Box 4"/>
          <p:cNvSpPr txBox="1">
            <a:spLocks noChangeArrowheads="1"/>
          </p:cNvSpPr>
          <p:nvPr/>
        </p:nvSpPr>
        <p:spPr bwMode="auto">
          <a:xfrm>
            <a:off x="7086600" y="6172200"/>
            <a:ext cx="2057400" cy="396875"/>
          </a:xfrm>
          <a:prstGeom prst="rect">
            <a:avLst/>
          </a:prstGeom>
          <a:noFill/>
          <a:ln w="9525">
            <a:noFill/>
            <a:miter lim="800000"/>
            <a:headEnd/>
            <a:tailEnd/>
          </a:ln>
        </p:spPr>
        <p:txBody>
          <a:bodyPr>
            <a:spAutoFit/>
          </a:bodyPr>
          <a:lstStyle/>
          <a:p>
            <a:pPr algn="l">
              <a:spcBef>
                <a:spcPct val="50000"/>
              </a:spcBef>
            </a:pPr>
            <a:r>
              <a:rPr lang="zh-TW" altLang="en-US" sz="2000">
                <a:solidFill>
                  <a:srgbClr val="FFFF00"/>
                </a:solidFill>
                <a:latin typeface="Times New Roman" pitchFamily="18" charset="0"/>
                <a:ea typeface="標楷體" pitchFamily="65" charset="-120"/>
              </a:rPr>
              <a:t>電子精英，天下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35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3555" grpId="0" autoUpdateAnimBg="0"/>
    </p:bld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1</TotalTime>
  <Words>1704</Words>
  <Application>Microsoft Office PowerPoint</Application>
  <PresentationFormat>如螢幕大小 (4:3)</PresentationFormat>
  <Paragraphs>344</Paragraphs>
  <Slides>14</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14</vt:i4>
      </vt:variant>
    </vt:vector>
  </HeadingPairs>
  <TitlesOfParts>
    <vt:vector size="20" baseType="lpstr">
      <vt:lpstr>標楷體</vt:lpstr>
      <vt:lpstr>Arial</vt:lpstr>
      <vt:lpstr>Symbol</vt:lpstr>
      <vt:lpstr>Times New Roman</vt:lpstr>
      <vt:lpstr>Wingdings 2</vt:lpstr>
      <vt:lpstr>教學目標</vt:lpstr>
      <vt:lpstr>你的產業特質？</vt:lpstr>
      <vt:lpstr>產業特質評分</vt:lpstr>
      <vt:lpstr>問卷二：你的組織的特質？</vt:lpstr>
      <vt:lpstr>組織特質的評分</vt:lpstr>
      <vt:lpstr>組織的e文化類型</vt:lpstr>
      <vt:lpstr>問卷三：你在組織中演進了嗎？</vt:lpstr>
      <vt:lpstr>PowerPoint 簡報</vt:lpstr>
      <vt:lpstr>PowerPoint 簡報</vt:lpstr>
      <vt:lpstr>你的影響力如何？</vt:lpstr>
      <vt:lpstr>PowerPoint 簡報</vt:lpstr>
      <vt:lpstr>PowerPoint 簡報</vt:lpstr>
      <vt:lpstr>e化推動者與傳統推動者</vt:lpstr>
      <vt:lpstr>文化測量圖例一</vt:lpstr>
      <vt:lpstr>e文化的發展策略</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你的產業特質？</dc:title>
  <dc:creator>Your User Name</dc:creator>
  <cp:lastModifiedBy>George Lee</cp:lastModifiedBy>
  <cp:revision>1</cp:revision>
  <dcterms:created xsi:type="dcterms:W3CDTF">2010-07-17T14:15:55Z</dcterms:created>
  <dcterms:modified xsi:type="dcterms:W3CDTF">2017-09-12T07:52:41Z</dcterms:modified>
</cp:coreProperties>
</file>